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6" r:id="rId3"/>
    <p:sldId id="273" r:id="rId4"/>
    <p:sldId id="292" r:id="rId5"/>
    <p:sldId id="293" r:id="rId6"/>
    <p:sldId id="297" r:id="rId7"/>
    <p:sldId id="299" r:id="rId8"/>
    <p:sldId id="298" r:id="rId9"/>
    <p:sldId id="294" r:id="rId10"/>
    <p:sldId id="276" r:id="rId11"/>
    <p:sldId id="268" r:id="rId12"/>
    <p:sldId id="300" r:id="rId13"/>
    <p:sldId id="290" r:id="rId14"/>
    <p:sldId id="301" r:id="rId15"/>
    <p:sldId id="295" r:id="rId16"/>
    <p:sldId id="29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313193"/>
    <a:srgbClr val="A50021"/>
    <a:srgbClr val="FFFF96"/>
    <a:srgbClr val="FFFF7D"/>
    <a:srgbClr val="E24B00"/>
    <a:srgbClr val="00CC44"/>
    <a:srgbClr val="CD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82387" autoAdjust="0"/>
  </p:normalViewPr>
  <p:slideViewPr>
    <p:cSldViewPr>
      <p:cViewPr varScale="1">
        <p:scale>
          <a:sx n="89" d="100"/>
          <a:sy n="89" d="100"/>
        </p:scale>
        <p:origin x="-6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FES\Fachschaft-Mathematik\Mathematik-Wettbewerb-des-Landes-Hessen\mw-Auswertung_Historie-2006-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FES\Fachschaft-Mathematik\Mathematik-Wettbewerb-des-Landes-Hessen\mw-Auswertung_Historie-2006-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FES\Fachschaft-Mathematik\Mathematik-Wettbewerb-des-Landes-Hessen\mw-Auswertung_Historie-2006-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% des Landesschnitts (G)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979396325459317"/>
          <c:y val="0.18842592592592594"/>
          <c:w val="0.85798381452318462"/>
          <c:h val="0.70179753572470105"/>
        </c:manualLayout>
      </c:layout>
      <c:lineChart>
        <c:grouping val="standard"/>
        <c:varyColors val="0"/>
        <c:ser>
          <c:idx val="1"/>
          <c:order val="0"/>
          <c:tx>
            <c:strRef>
              <c:f>'mw-Daten'!$G$9:$N$9</c:f>
              <c:strCache>
                <c:ptCount val="1"/>
                <c:pt idx="0">
                  <c:v>24,4 25,8 22,8 27,9 27,2 26,6 27,5 26,6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'mw-Daten'!$G$5:$N$5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'mw-Daten'!$G$10:$N$10</c:f>
              <c:numCache>
                <c:formatCode>0.0</c:formatCode>
                <c:ptCount val="8"/>
                <c:pt idx="0">
                  <c:v>105.05133470225871</c:v>
                </c:pt>
                <c:pt idx="1">
                  <c:v>98.95</c:v>
                </c:pt>
                <c:pt idx="2">
                  <c:v>90.58</c:v>
                </c:pt>
                <c:pt idx="3">
                  <c:v>85.13</c:v>
                </c:pt>
                <c:pt idx="4">
                  <c:v>90.942562592047125</c:v>
                </c:pt>
                <c:pt idx="5">
                  <c:v>83.25</c:v>
                </c:pt>
                <c:pt idx="6">
                  <c:v>93.35</c:v>
                </c:pt>
                <c:pt idx="7">
                  <c:v>105.39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936064"/>
        <c:axId val="79139200"/>
      </c:lineChart>
      <c:catAx>
        <c:axId val="7293606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79139200"/>
        <c:crosses val="autoZero"/>
        <c:auto val="1"/>
        <c:lblAlgn val="ctr"/>
        <c:lblOffset val="100"/>
        <c:noMultiLvlLbl val="0"/>
      </c:catAx>
      <c:valAx>
        <c:axId val="79139200"/>
        <c:scaling>
          <c:orientation val="minMax"/>
          <c:min val="7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2936064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% des Landesschnitts (R)</c:v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'mw-Daten'!$G$5:$N$5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'mw-Daten'!$G$17:$N$17</c:f>
              <c:numCache>
                <c:formatCode>0.0</c:formatCode>
                <c:ptCount val="8"/>
                <c:pt idx="0">
                  <c:v>104.86875529212531</c:v>
                </c:pt>
                <c:pt idx="1">
                  <c:v>97.48</c:v>
                </c:pt>
                <c:pt idx="2" formatCode="General">
                  <c:v>96.45</c:v>
                </c:pt>
                <c:pt idx="3">
                  <c:v>76.36</c:v>
                </c:pt>
                <c:pt idx="4">
                  <c:v>86.525423728813564</c:v>
                </c:pt>
                <c:pt idx="5">
                  <c:v>81.34</c:v>
                </c:pt>
                <c:pt idx="6">
                  <c:v>99.24</c:v>
                </c:pt>
                <c:pt idx="7">
                  <c:v>120.50153981522217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350656"/>
        <c:axId val="81352192"/>
      </c:lineChart>
      <c:catAx>
        <c:axId val="8135065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81352192"/>
        <c:crosses val="autoZero"/>
        <c:auto val="1"/>
        <c:lblAlgn val="ctr"/>
        <c:lblOffset val="100"/>
        <c:noMultiLvlLbl val="0"/>
      </c:catAx>
      <c:valAx>
        <c:axId val="81352192"/>
        <c:scaling>
          <c:orientation val="minMax"/>
          <c:max val="130"/>
          <c:min val="7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1350656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% des Landesschnitts (H)</c:v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'mw-Daten'!$G$5:$N$5</c:f>
              <c:strCach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strCache>
            </c:strRef>
          </c:cat>
          <c:val>
            <c:numRef>
              <c:f>'mw-Daten'!$G$24:$N$24</c:f>
              <c:numCache>
                <c:formatCode>0.0</c:formatCode>
                <c:ptCount val="8"/>
                <c:pt idx="0">
                  <c:v>61.820030503304523</c:v>
                </c:pt>
                <c:pt idx="1">
                  <c:v>108.2</c:v>
                </c:pt>
                <c:pt idx="2">
                  <c:v>113.33</c:v>
                </c:pt>
                <c:pt idx="3">
                  <c:v>95.9</c:v>
                </c:pt>
                <c:pt idx="4">
                  <c:v>91.46845915201655</c:v>
                </c:pt>
                <c:pt idx="5">
                  <c:v>108.52</c:v>
                </c:pt>
                <c:pt idx="6">
                  <c:v>98.47</c:v>
                </c:pt>
                <c:pt idx="7">
                  <c:v>101.693175987686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298560"/>
        <c:axId val="81300096"/>
      </c:lineChart>
      <c:catAx>
        <c:axId val="8129856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81300096"/>
        <c:crosses val="autoZero"/>
        <c:auto val="1"/>
        <c:lblAlgn val="ctr"/>
        <c:lblOffset val="100"/>
        <c:noMultiLvlLbl val="0"/>
      </c:catAx>
      <c:valAx>
        <c:axId val="81300096"/>
        <c:scaling>
          <c:orientation val="minMax"/>
          <c:max val="120"/>
          <c:min val="6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1298560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B2D4CA24-7C13-466F-9D29-39F500997291}" type="datetime1">
              <a:rPr lang="de-DE"/>
              <a:pPr>
                <a:defRPr/>
              </a:pPr>
              <a:t>08.10.2014</a:t>
            </a:fld>
            <a:endParaRPr lang="de-DE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B0F9F74E-3375-45F6-8208-CF4F184E37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997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DE433113-4DEA-4D3E-8019-EF1F037601AC}" type="datetime1">
              <a:rPr lang="de-DE"/>
              <a:pPr>
                <a:defRPr/>
              </a:pPr>
              <a:t>08.10.2014</a:t>
            </a:fld>
            <a:endParaRPr lang="de-DE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C6EDF259-1523-4C36-8812-AD4BC8FCB00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651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34CDC9-8668-475A-A222-7378C74632F5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BCEAA2-76BC-466C-914C-F75ECF2D8C35}" type="slidenum">
              <a:rPr lang="de-DE" altLang="de-DE" sz="1200" b="0" smtClean="0"/>
              <a:pPr/>
              <a:t>1</a:t>
            </a:fld>
            <a:endParaRPr lang="de-DE" altLang="de-DE" sz="1200" b="0" smtClean="0"/>
          </a:p>
        </p:txBody>
      </p:sp>
      <p:sp>
        <p:nvSpPr>
          <p:cNvPr id="20484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BDDD5A-4B2D-405F-AAB2-0FD071119A3F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187C347-8786-45DD-8F1A-C12040F1871D}" type="slidenum">
              <a:rPr lang="de-DE" altLang="de-DE" sz="1200" b="0" smtClean="0"/>
              <a:pPr/>
              <a:t>11</a:t>
            </a:fld>
            <a:endParaRPr lang="de-DE" altLang="de-DE" sz="1200" b="0" smtClean="0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BDDD5A-4B2D-405F-AAB2-0FD071119A3F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187C347-8786-45DD-8F1A-C12040F1871D}" type="slidenum">
              <a:rPr lang="de-DE" altLang="de-DE" sz="1200" b="0" smtClean="0"/>
              <a:pPr/>
              <a:t>12</a:t>
            </a:fld>
            <a:endParaRPr lang="de-DE" altLang="de-DE" sz="1200" b="0" smtClean="0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13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14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15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A59B00-FF84-4670-AAF1-C1C7043B5A28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39D6749-2B47-4BC5-AE18-479492D6CBE2}" type="slidenum">
              <a:rPr lang="de-DE" altLang="de-DE" sz="1200" b="0" smtClean="0"/>
              <a:pPr/>
              <a:t>16</a:t>
            </a:fld>
            <a:endParaRPr lang="de-DE" altLang="de-DE" sz="1200" b="0" smtClean="0"/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3D6B1F-FDA8-41EB-BDAB-E5B1E89CB96D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58619C-05D1-44C8-A048-1AC61C5E028B}" type="slidenum">
              <a:rPr lang="de-DE" altLang="de-DE" sz="1200" b="0" smtClean="0"/>
              <a:pPr/>
              <a:t>2</a:t>
            </a:fld>
            <a:endParaRPr lang="de-DE" altLang="de-DE" sz="1200" b="0" smtClean="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3D6B1F-FDA8-41EB-BDAB-E5B1E89CB96D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58619C-05D1-44C8-A048-1AC61C5E028B}" type="slidenum">
              <a:rPr lang="de-DE" altLang="de-DE" sz="1200" b="0" smtClean="0"/>
              <a:pPr/>
              <a:t>3</a:t>
            </a:fld>
            <a:endParaRPr lang="de-DE" altLang="de-DE" sz="1200" b="0" smtClean="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560E47-5912-4103-8651-365A47769B2F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E7F293C-2AC2-4E07-B065-6F9701BB039D}" type="slidenum">
              <a:rPr lang="de-DE" altLang="de-DE" sz="1200" b="0" smtClean="0"/>
              <a:pPr/>
              <a:t>4</a:t>
            </a:fld>
            <a:endParaRPr lang="de-DE" altLang="de-DE" sz="1200" b="0" smtClean="0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EB1FFCA-500A-4B77-82A6-AD50818589D6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217ADB4-B438-4D9B-ADE2-9580874893FD}" type="slidenum">
              <a:rPr lang="de-DE" altLang="de-DE" sz="1200" b="0" smtClean="0"/>
              <a:pPr/>
              <a:t>5</a:t>
            </a:fld>
            <a:endParaRPr lang="de-DE" altLang="de-DE" sz="1200" b="0" smtClean="0"/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2B3F43A-B2BA-4914-9902-6AEFB6AC3F5C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01EE9BF-E05F-4177-98C2-45D36ECAF8BC}" type="slidenum">
              <a:rPr lang="de-DE" altLang="de-DE" sz="1200" b="0" smtClean="0"/>
              <a:pPr/>
              <a:t>6</a:t>
            </a:fld>
            <a:endParaRPr lang="de-DE" altLang="de-DE" sz="1200" b="0" smtClean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2B3F43A-B2BA-4914-9902-6AEFB6AC3F5C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01EE9BF-E05F-4177-98C2-45D36ECAF8BC}" type="slidenum">
              <a:rPr lang="de-DE" altLang="de-DE" sz="1200" b="0" smtClean="0"/>
              <a:pPr/>
              <a:t>7</a:t>
            </a:fld>
            <a:endParaRPr lang="de-DE" altLang="de-DE" sz="1200" b="0" smtClean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2B3F43A-B2BA-4914-9902-6AEFB6AC3F5C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01EE9BF-E05F-4177-98C2-45D36ECAF8BC}" type="slidenum">
              <a:rPr lang="de-DE" altLang="de-DE" sz="1200" b="0" smtClean="0"/>
              <a:pPr/>
              <a:t>8</a:t>
            </a:fld>
            <a:endParaRPr lang="de-DE" altLang="de-DE" sz="1200" b="0" smtClean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2B3F43A-B2BA-4914-9902-6AEFB6AC3F5C}" type="datetime1">
              <a:rPr lang="de-DE" altLang="de-DE" sz="1200" b="0" smtClean="0"/>
              <a:pPr/>
              <a:t>08.10.2014</a:t>
            </a:fld>
            <a:endParaRPr lang="de-DE" altLang="de-DE" sz="1200" b="0" smtClean="0"/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01EE9BF-E05F-4177-98C2-45D36ECAF8BC}" type="slidenum">
              <a:rPr lang="de-DE" altLang="de-DE" sz="1200" b="0" smtClean="0"/>
              <a:pPr/>
              <a:t>9</a:t>
            </a:fld>
            <a:endParaRPr lang="de-DE" altLang="de-DE" sz="1200" b="0" smtClean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gradFill rotWithShape="0">
          <a:gsLst>
            <a:gs pos="0">
              <a:srgbClr val="666666"/>
            </a:gs>
            <a:gs pos="50000">
              <a:srgbClr val="DDDDDD"/>
            </a:gs>
            <a:gs pos="100000">
              <a:srgbClr val="6666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2" descr="FES-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75"/>
            <a:ext cx="1281113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3"/>
          <p:cNvSpPr>
            <a:spLocks noChangeArrowheads="1"/>
          </p:cNvSpPr>
          <p:nvPr userDrawn="1"/>
        </p:nvSpPr>
        <p:spPr bwMode="auto">
          <a:xfrm>
            <a:off x="0" y="1295400"/>
            <a:ext cx="1277938" cy="5614988"/>
          </a:xfrm>
          <a:prstGeom prst="rect">
            <a:avLst/>
          </a:prstGeom>
          <a:solidFill>
            <a:srgbClr val="8FA7D3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4055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bearbeiten.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bearbeiten.</a:t>
            </a:r>
          </a:p>
        </p:txBody>
      </p:sp>
      <p:sp>
        <p:nvSpPr>
          <p:cNvPr id="6" name="Rectangle 34"/>
          <p:cNvSpPr>
            <a:spLocks noGrp="1" noChangeArrowheads="1"/>
          </p:cNvSpPr>
          <p:nvPr>
            <p:ph type="dt" sz="quarter" idx="10"/>
          </p:nvPr>
        </p:nvSpPr>
        <p:spPr>
          <a:xfrm>
            <a:off x="2819400" y="5410200"/>
            <a:ext cx="3124200" cy="457200"/>
          </a:xfrm>
        </p:spPr>
        <p:txBody>
          <a:bodyPr/>
          <a:lstStyle>
            <a:lvl1pPr>
              <a:defRPr sz="3200" b="1"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</p:spTree>
    <p:extLst>
      <p:ext uri="{BB962C8B-B14F-4D97-AF65-F5344CB8AC3E}">
        <p14:creationId xmlns:p14="http://schemas.microsoft.com/office/powerpoint/2010/main" val="188174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419A-D0C1-4144-86C5-CBC7F619F6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80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50100" y="228600"/>
            <a:ext cx="1951038" cy="60102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95400" y="228600"/>
            <a:ext cx="5702300" cy="60102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A2195-755E-48BB-B53F-03C62C816F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24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26D9-E7E4-4458-9D88-5CF008243F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4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4AA4B-B060-414B-9F31-04EDEB9CBC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92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76863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FF822-05CC-48E1-8D41-2B37451406F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18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3504A-DE69-49D8-A675-D99FC4E0AD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31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733E-1E98-4FB6-B1D4-AB2B899C2A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76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5B909-84C7-464A-8ACB-E87260A8BA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96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1BB23-179A-4E84-BCFD-12C6BA74C2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8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49AB8-59F9-441B-AF1E-453DB0A5309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60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6B6B"/>
            </a:gs>
            <a:gs pos="50000">
              <a:srgbClr val="E8E8E8"/>
            </a:gs>
            <a:gs pos="100000">
              <a:srgbClr val="6B6B6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286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Master-Titelformat zu bearbeiten.</a:t>
            </a:r>
          </a:p>
        </p:txBody>
      </p:sp>
      <p:sp>
        <p:nvSpPr>
          <p:cNvPr id="102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60095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Master-Textformat zu bearbeiten.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67463"/>
            <a:ext cx="18288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3388" y="6342063"/>
            <a:ext cx="2995612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1060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334125"/>
            <a:ext cx="13287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+mn-lt"/>
              </a:defRPr>
            </a:lvl1pPr>
          </a:lstStyle>
          <a:p>
            <a:pPr>
              <a:defRPr/>
            </a:pPr>
            <a:fld id="{AFC4CEA5-A2D0-46FB-A68C-9A0BEEA954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38" descr="FES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688"/>
            <a:ext cx="1281113" cy="1317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3" name="Rectangle 39"/>
          <p:cNvSpPr>
            <a:spLocks noChangeArrowheads="1"/>
          </p:cNvSpPr>
          <p:nvPr userDrawn="1"/>
        </p:nvSpPr>
        <p:spPr bwMode="auto">
          <a:xfrm>
            <a:off x="0" y="1271588"/>
            <a:ext cx="1277938" cy="5614987"/>
          </a:xfrm>
          <a:prstGeom prst="rect">
            <a:avLst/>
          </a:prstGeom>
          <a:solidFill>
            <a:srgbClr val="8FA7D3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7" r:id="rId2"/>
    <p:sldLayoutId id="2147483688" r:id="rId3"/>
    <p:sldLayoutId id="2147483689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e-im-advent.de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150" y="2025650"/>
            <a:ext cx="5905500" cy="2124075"/>
          </a:xfrm>
          <a:noFill/>
        </p:spPr>
        <p:txBody>
          <a:bodyPr/>
          <a:lstStyle/>
          <a:p>
            <a:pPr algn="r" eaLnBrk="1" hangingPunct="1"/>
            <a:r>
              <a:rPr lang="de-DE" altLang="de-DE" sz="4000" smtClean="0">
                <a:solidFill>
                  <a:srgbClr val="2C2C86"/>
                </a:solidFill>
                <a:latin typeface="Arial" charset="0"/>
              </a:rPr>
              <a:t>Fachkonferenz</a:t>
            </a:r>
            <a:br>
              <a:rPr lang="de-DE" altLang="de-DE" sz="4000" smtClean="0">
                <a:solidFill>
                  <a:srgbClr val="2C2C86"/>
                </a:solidFill>
                <a:latin typeface="Arial" charset="0"/>
              </a:rPr>
            </a:br>
            <a:r>
              <a:rPr lang="de-DE" altLang="de-DE" sz="4000" smtClean="0">
                <a:solidFill>
                  <a:srgbClr val="2C2C86"/>
                </a:solidFill>
                <a:latin typeface="Arial" charset="0"/>
              </a:rPr>
              <a:t>Mathematik</a:t>
            </a:r>
            <a:br>
              <a:rPr lang="de-DE" altLang="de-DE" sz="4000" smtClean="0">
                <a:solidFill>
                  <a:srgbClr val="2C2C86"/>
                </a:solidFill>
                <a:latin typeface="Arial" charset="0"/>
              </a:rPr>
            </a:br>
            <a:r>
              <a:rPr lang="de-DE" altLang="de-DE" sz="2000" smtClean="0">
                <a:latin typeface="Arial" charset="0"/>
              </a:rPr>
              <a:t>FES Pfungstadt</a:t>
            </a:r>
            <a:endParaRPr lang="de-DE" altLang="de-DE" sz="1600" i="1" smtClean="0">
              <a:latin typeface="Arial" charset="0"/>
            </a:endParaRPr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17463"/>
            <a:ext cx="7924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512043" y="5805264"/>
            <a:ext cx="516255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kumimoji="0" lang="de-DE" sz="2400" b="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8. Oktober 2014</a:t>
            </a:r>
            <a:endParaRPr kumimoji="0" lang="de-DE" sz="2400" b="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</a:t>
            </a:r>
            <a:r>
              <a:rPr lang="de-DE" dirty="0" smtClean="0"/>
              <a:t>.10.2014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03D3C-01FB-425E-9B46-54FC9A5F0D2F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Schulbuch-Bestellung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None/>
            </a:pPr>
            <a:r>
              <a:rPr lang="de-DE" altLang="de-DE" sz="2000" dirty="0" smtClean="0">
                <a:solidFill>
                  <a:schemeClr val="bg1"/>
                </a:solidFill>
                <a:cs typeface="Arial" charset="0"/>
              </a:rPr>
              <a:t>Schülerband Mathematik, ab Schuljahr 2015/16: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de-DE" altLang="de-DE" sz="2000" dirty="0" smtClean="0"/>
              <a:t>V9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E70C8-4290-4FAA-BDFC-5E3417EB5865}" type="slidenum">
              <a:rPr lang="de-DE"/>
              <a:pPr>
                <a:defRPr/>
              </a:pPr>
              <a:t>11</a:t>
            </a:fld>
            <a:endParaRPr lang="de-DE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Tag der offenen Tür  (14. Feb.)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524000"/>
            <a:ext cx="6959600" cy="9048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de-DE" altLang="de-DE" sz="2400" smtClean="0"/>
              <a:t>Februar 2014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64327"/>
              </p:ext>
            </p:extLst>
          </p:nvPr>
        </p:nvGraphicFramePr>
        <p:xfrm>
          <a:off x="1524000" y="1397000"/>
          <a:ext cx="7119938" cy="3504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81"/>
                <a:gridCol w="3984644"/>
                <a:gridCol w="2373313"/>
              </a:tblGrid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Jahr</a:t>
                      </a:r>
                      <a:endParaRPr lang="de-DE" sz="1800" dirty="0"/>
                    </a:p>
                  </a:txBody>
                  <a:tcPr marT="45711" marB="45711"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Team</a:t>
                      </a:r>
                      <a:endParaRPr lang="de-DE" sz="1800" dirty="0"/>
                    </a:p>
                  </a:txBody>
                  <a:tcPr marT="45711" marB="45711"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Thema</a:t>
                      </a:r>
                      <a:endParaRPr lang="de-DE" sz="1800" dirty="0"/>
                    </a:p>
                  </a:txBody>
                  <a:tcPr marT="45711" marB="45711">
                    <a:solidFill>
                      <a:srgbClr val="000066"/>
                    </a:solidFill>
                  </a:tcPr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2014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JS, St, </a:t>
                      </a:r>
                      <a:r>
                        <a:rPr lang="de-DE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2013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SPO, VO, JS?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2012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VO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T="45711" marB="45711"/>
                </a:tc>
              </a:tr>
              <a:tr h="639950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2011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VO, WA,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dirty="0" smtClean="0"/>
                        <a:t>EW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optische Täuschungen</a:t>
                      </a:r>
                      <a:endParaRPr lang="de-DE" sz="1800" dirty="0"/>
                    </a:p>
                  </a:txBody>
                  <a:tcPr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2010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?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?</a:t>
                      </a:r>
                      <a:endParaRPr lang="de-DE" sz="1800" dirty="0"/>
                    </a:p>
                  </a:txBody>
                  <a:tcPr marT="45711" marB="45711"/>
                </a:tc>
              </a:tr>
              <a:tr h="370765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2009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?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?</a:t>
                      </a:r>
                      <a:endParaRPr lang="de-DE" sz="1800" dirty="0"/>
                    </a:p>
                  </a:txBody>
                  <a:tcPr marT="45711" marB="45711"/>
                </a:tc>
              </a:tr>
              <a:tr h="639950"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2008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err="1" smtClean="0"/>
                        <a:t>Ju</a:t>
                      </a:r>
                      <a:r>
                        <a:rPr lang="de-DE" sz="1800" dirty="0" smtClean="0"/>
                        <a:t>, EW</a:t>
                      </a:r>
                      <a:endParaRPr lang="de-DE" sz="18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Spielend Mathematik lernen</a:t>
                      </a:r>
                      <a:endParaRPr lang="de-DE" sz="1800" dirty="0"/>
                    </a:p>
                  </a:txBody>
                  <a:tcPr marT="45711" marB="4571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E70C8-4290-4FAA-BDFC-5E3417EB5865}" type="slidenum">
              <a:rPr lang="de-DE"/>
              <a:pPr>
                <a:defRPr/>
              </a:pPr>
              <a:t>12</a:t>
            </a:fld>
            <a:endParaRPr lang="de-DE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Känguru d. Math.  (19. März)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524000"/>
            <a:ext cx="6959600" cy="4425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endParaRPr lang="de-DE" altLang="de-DE" sz="24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de-DE" altLang="de-DE" sz="2400" dirty="0" smtClean="0"/>
              <a:t>Teilnahme ?</a:t>
            </a:r>
            <a:br>
              <a:rPr lang="de-DE" altLang="de-DE" sz="2400" dirty="0" smtClean="0"/>
            </a:br>
            <a:endParaRPr lang="de-DE" altLang="de-DE" sz="24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de-DE" altLang="de-DE" sz="2400" dirty="0" smtClean="0"/>
              <a:t>Modus ?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43570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13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Fach-Curriculum Mathematik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412875"/>
            <a:ext cx="6959600" cy="4824413"/>
          </a:xfrm>
        </p:spPr>
        <p:txBody>
          <a:bodyPr/>
          <a:lstStyle/>
          <a:p>
            <a:pPr marL="0" indent="0" eaLnBrk="1" hangingPunct="1">
              <a:buClr>
                <a:schemeClr val="tx1"/>
              </a:buClr>
              <a:buNone/>
            </a:pPr>
            <a:r>
              <a:rPr lang="de-DE" altLang="de-DE" sz="3600" dirty="0" smtClean="0">
                <a:solidFill>
                  <a:schemeClr val="bg1"/>
                </a:solidFill>
                <a:cs typeface="Arial" charset="0"/>
              </a:rPr>
              <a:t>Wir haben so tolle Sachen!!!</a:t>
            </a:r>
            <a:endParaRPr lang="de-DE" altLang="de-DE" sz="3600" dirty="0" smtClean="0">
              <a:solidFill>
                <a:schemeClr val="bg1"/>
              </a:solidFill>
              <a:cs typeface="Arial" charset="0"/>
            </a:endParaRPr>
          </a:p>
          <a:p>
            <a:pPr eaLnBrk="1" hangingPunct="1">
              <a:buClr>
                <a:srgbClr val="002060"/>
              </a:buClr>
              <a:buSzPct val="70000"/>
            </a:pPr>
            <a:r>
              <a:rPr lang="de-DE" altLang="de-DE" sz="3600" dirty="0" smtClean="0">
                <a:solidFill>
                  <a:srgbClr val="000066"/>
                </a:solidFill>
                <a:cs typeface="Arial" charset="0"/>
              </a:rPr>
              <a:t>SEB</a:t>
            </a:r>
            <a:r>
              <a:rPr lang="de-DE" altLang="de-DE" sz="3600" dirty="0" smtClean="0">
                <a:solidFill>
                  <a:srgbClr val="000066"/>
                </a:solidFill>
                <a:cs typeface="Arial" charset="0"/>
              </a:rPr>
              <a:t>, </a:t>
            </a:r>
            <a:endParaRPr lang="de-DE" altLang="de-DE" sz="3600" dirty="0" smtClean="0">
              <a:solidFill>
                <a:srgbClr val="000066"/>
              </a:solidFill>
              <a:cs typeface="Arial" charset="0"/>
            </a:endParaRPr>
          </a:p>
          <a:p>
            <a:pPr eaLnBrk="1" hangingPunct="1">
              <a:buClr>
                <a:srgbClr val="002060"/>
              </a:buClr>
              <a:buSzPct val="70000"/>
            </a:pPr>
            <a:r>
              <a:rPr lang="de-DE" altLang="de-DE" sz="3600" dirty="0" smtClean="0">
                <a:solidFill>
                  <a:srgbClr val="000066"/>
                </a:solidFill>
                <a:cs typeface="Arial" charset="0"/>
              </a:rPr>
              <a:t>Diagnosetests</a:t>
            </a:r>
            <a:r>
              <a:rPr lang="de-DE" altLang="de-DE" sz="3600" dirty="0" smtClean="0">
                <a:solidFill>
                  <a:srgbClr val="000066"/>
                </a:solidFill>
                <a:cs typeface="Arial" charset="0"/>
              </a:rPr>
              <a:t>, </a:t>
            </a:r>
          </a:p>
          <a:p>
            <a:pPr eaLnBrk="1" hangingPunct="1">
              <a:buClr>
                <a:srgbClr val="002060"/>
              </a:buClr>
              <a:buSzPct val="70000"/>
            </a:pPr>
            <a:r>
              <a:rPr lang="de-DE" altLang="de-DE" sz="3600" dirty="0" smtClean="0">
                <a:solidFill>
                  <a:srgbClr val="000066"/>
                </a:solidFill>
                <a:cs typeface="Arial" charset="0"/>
              </a:rPr>
              <a:t>ABs,...</a:t>
            </a:r>
          </a:p>
          <a:p>
            <a:pPr marL="0" indent="0" eaLnBrk="1" hangingPunct="1">
              <a:buClr>
                <a:schemeClr val="tx1"/>
              </a:buClr>
              <a:buNone/>
            </a:pPr>
            <a:r>
              <a:rPr lang="de-DE" altLang="de-DE" sz="4000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de-DE" altLang="de-DE" sz="4000" dirty="0" smtClean="0">
                <a:solidFill>
                  <a:srgbClr val="000066"/>
                </a:solidFill>
                <a:cs typeface="Arial" charset="0"/>
              </a:rPr>
            </a:br>
            <a:r>
              <a:rPr lang="de-DE" altLang="de-DE" sz="2800" dirty="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charset="0"/>
              </a:rPr>
              <a:t>Vorschlag: </a:t>
            </a:r>
            <a:r>
              <a:rPr lang="de-DE" altLang="de-DE" sz="2800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de-DE" altLang="de-DE" sz="2800" dirty="0" smtClean="0">
                <a:solidFill>
                  <a:srgbClr val="000066"/>
                </a:solidFill>
                <a:cs typeface="Arial" charset="0"/>
              </a:rPr>
            </a:br>
            <a:r>
              <a:rPr lang="de-DE" altLang="de-DE" sz="2800" dirty="0" smtClean="0">
                <a:solidFill>
                  <a:srgbClr val="C00000"/>
                </a:solidFill>
                <a:cs typeface="Arial" charset="0"/>
              </a:rPr>
              <a:t>lasst sie uns sammeln und allen verfügbar machen!</a:t>
            </a:r>
            <a:endParaRPr lang="de-DE" altLang="de-DE" sz="2800" dirty="0" smtClean="0">
              <a:solidFill>
                <a:srgbClr val="C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Fach-Curriculum Mathematik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196753"/>
            <a:ext cx="6959600" cy="5040536"/>
          </a:xfrm>
        </p:spPr>
        <p:txBody>
          <a:bodyPr/>
          <a:lstStyle/>
          <a:p>
            <a:pPr marL="0" indent="0" eaLnBrk="1" hangingPunct="1">
              <a:buClr>
                <a:schemeClr val="tx1"/>
              </a:buClr>
              <a:buNone/>
            </a:pPr>
            <a:r>
              <a:rPr lang="de-DE" altLang="de-DE" dirty="0" smtClean="0">
                <a:solidFill>
                  <a:schemeClr val="bg1"/>
                </a:solidFill>
                <a:cs typeface="Arial" charset="0"/>
              </a:rPr>
              <a:t>Unterrichts-</a:t>
            </a:r>
            <a:br>
              <a:rPr lang="de-DE" altLang="de-DE" dirty="0" smtClean="0">
                <a:solidFill>
                  <a:schemeClr val="bg1"/>
                </a:solidFill>
                <a:cs typeface="Arial" charset="0"/>
              </a:rPr>
            </a:br>
            <a:r>
              <a:rPr lang="de-DE" altLang="de-DE" dirty="0" err="1" smtClean="0">
                <a:solidFill>
                  <a:schemeClr val="bg1"/>
                </a:solidFill>
                <a:cs typeface="Arial" charset="0"/>
              </a:rPr>
              <a:t>sequenz</a:t>
            </a:r>
            <a:r>
              <a:rPr lang="de-DE" altLang="de-DE" dirty="0" smtClean="0">
                <a:solidFill>
                  <a:schemeClr val="bg1"/>
                </a:solidFill>
                <a:cs typeface="Arial" charset="0"/>
              </a:rPr>
              <a:t/>
            </a:r>
            <a:br>
              <a:rPr lang="de-DE" altLang="de-DE" dirty="0" smtClean="0">
                <a:solidFill>
                  <a:schemeClr val="bg1"/>
                </a:solidFill>
                <a:cs typeface="Arial" charset="0"/>
              </a:rPr>
            </a:br>
            <a:r>
              <a:rPr lang="de-DE" altLang="de-DE" dirty="0" err="1" smtClean="0">
                <a:solidFill>
                  <a:schemeClr val="bg1"/>
                </a:solidFill>
                <a:cs typeface="Arial" charset="0"/>
              </a:rPr>
              <a:t>doku</a:t>
            </a:r>
            <a:r>
              <a:rPr lang="de-DE" altLang="de-DE" dirty="0" smtClean="0">
                <a:solidFill>
                  <a:schemeClr val="bg1"/>
                </a:solidFill>
                <a:cs typeface="Arial" charset="0"/>
              </a:rPr>
              <a:t>-</a:t>
            </a:r>
            <a:br>
              <a:rPr lang="de-DE" altLang="de-DE" dirty="0" smtClean="0">
                <a:solidFill>
                  <a:schemeClr val="bg1"/>
                </a:solidFill>
                <a:cs typeface="Arial" charset="0"/>
              </a:rPr>
            </a:br>
            <a:r>
              <a:rPr lang="de-DE" altLang="de-DE" dirty="0" err="1" smtClean="0">
                <a:solidFill>
                  <a:schemeClr val="bg1"/>
                </a:solidFill>
                <a:cs typeface="Arial" charset="0"/>
              </a:rPr>
              <a:t>men</a:t>
            </a:r>
            <a:r>
              <a:rPr lang="de-DE" altLang="de-DE" dirty="0" smtClean="0">
                <a:solidFill>
                  <a:schemeClr val="bg1"/>
                </a:solidFill>
                <a:cs typeface="Arial" charset="0"/>
              </a:rPr>
              <a:t>-</a:t>
            </a:r>
            <a:br>
              <a:rPr lang="de-DE" altLang="de-DE" dirty="0" smtClean="0">
                <a:solidFill>
                  <a:schemeClr val="bg1"/>
                </a:solidFill>
                <a:cs typeface="Arial" charset="0"/>
              </a:rPr>
            </a:br>
            <a:r>
              <a:rPr lang="de-DE" altLang="de-DE" dirty="0" err="1" smtClean="0">
                <a:solidFill>
                  <a:schemeClr val="bg1"/>
                </a:solidFill>
                <a:cs typeface="Arial" charset="0"/>
              </a:rPr>
              <a:t>tieren</a:t>
            </a:r>
            <a:r>
              <a:rPr lang="de-DE" altLang="de-DE" dirty="0" smtClean="0">
                <a:solidFill>
                  <a:schemeClr val="bg1"/>
                </a:solidFill>
                <a:cs typeface="Arial" charset="0"/>
              </a:rPr>
              <a:t> </a:t>
            </a:r>
            <a:endParaRPr lang="de-DE" altLang="de-DE" sz="3200" dirty="0">
              <a:solidFill>
                <a:srgbClr val="000066"/>
              </a:solidFill>
              <a:cs typeface="Arial" charset="0"/>
            </a:endParaRPr>
          </a:p>
          <a:p>
            <a:pPr marL="800100" lvl="2" indent="0" eaLnBrk="1" hangingPunct="1">
              <a:buClr>
                <a:schemeClr val="tx1"/>
              </a:buClr>
              <a:buNone/>
            </a:pPr>
            <a:endParaRPr lang="de-DE" altLang="de-DE" sz="3200" dirty="0" smtClean="0">
              <a:solidFill>
                <a:srgbClr val="000066"/>
              </a:solidFill>
              <a:cs typeface="Arial" charset="0"/>
            </a:endParaRPr>
          </a:p>
          <a:p>
            <a:pPr marL="800100" lvl="2" indent="0" eaLnBrk="1" hangingPunct="1">
              <a:buClr>
                <a:schemeClr val="tx1"/>
              </a:buClr>
              <a:buNone/>
            </a:pPr>
            <a:r>
              <a:rPr lang="de-DE" altLang="de-DE" sz="3200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de-DE" altLang="de-DE" sz="3200" dirty="0" smtClean="0">
                <a:solidFill>
                  <a:srgbClr val="000066"/>
                </a:solidFill>
                <a:cs typeface="Arial" charset="0"/>
              </a:rPr>
            </a:br>
            <a:endParaRPr lang="de-DE" altLang="de-DE" sz="3200" dirty="0" smtClean="0">
              <a:solidFill>
                <a:srgbClr val="000066"/>
              </a:solidFill>
              <a:cs typeface="Arial" charset="0"/>
            </a:endParaRPr>
          </a:p>
          <a:p>
            <a:pPr marL="0" indent="0" eaLnBrk="1" hangingPunct="1">
              <a:buClr>
                <a:schemeClr val="tx1"/>
              </a:buClr>
              <a:buNone/>
            </a:pPr>
            <a:r>
              <a:rPr lang="de-DE" alt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charset="0"/>
              </a:rPr>
              <a:t>Vorschlag</a:t>
            </a:r>
            <a:r>
              <a:rPr lang="de-DE" alt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cs typeface="Arial" charset="0"/>
              </a:rPr>
              <a:t>: </a:t>
            </a:r>
            <a:r>
              <a:rPr lang="de-DE" altLang="de-DE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de-DE" altLang="de-DE" dirty="0" smtClean="0">
                <a:solidFill>
                  <a:srgbClr val="000066"/>
                </a:solidFill>
                <a:cs typeface="Arial" charset="0"/>
              </a:rPr>
            </a:br>
            <a:r>
              <a:rPr lang="de-DE" altLang="de-DE" dirty="0" smtClean="0">
                <a:solidFill>
                  <a:srgbClr val="C00000"/>
                </a:solidFill>
                <a:cs typeface="Arial" charset="0"/>
              </a:rPr>
              <a:t>je Gruppe 1 UE für 2014/15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363" y="1268760"/>
            <a:ext cx="5287445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1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15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Fach-Curriculum Mathematik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412875"/>
            <a:ext cx="6959600" cy="4824413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None/>
            </a:pPr>
            <a:r>
              <a:rPr lang="de-DE" altLang="de-DE" sz="3600" dirty="0" smtClean="0">
                <a:solidFill>
                  <a:schemeClr val="bg1"/>
                </a:solidFill>
                <a:cs typeface="Arial" charset="0"/>
              </a:rPr>
              <a:t>Fortbildungen</a:t>
            </a:r>
          </a:p>
          <a:p>
            <a:pPr marL="609600" indent="-609600" eaLnBrk="1" hangingPunct="1">
              <a:buClr>
                <a:schemeClr val="tx1"/>
              </a:buClr>
              <a:buFontTx/>
              <a:buChar char="•"/>
            </a:pPr>
            <a:r>
              <a:rPr lang="de-DE" altLang="de-DE" dirty="0" smtClean="0">
                <a:cs typeface="Arial" charset="0"/>
              </a:rPr>
              <a:t>Fachangebot SSA Da-Di</a:t>
            </a:r>
            <a:br>
              <a:rPr lang="de-DE" altLang="de-DE" dirty="0" smtClean="0">
                <a:cs typeface="Arial" charset="0"/>
              </a:rPr>
            </a:br>
            <a:r>
              <a:rPr lang="de-DE" altLang="de-DE" sz="2400" dirty="0" smtClean="0">
                <a:solidFill>
                  <a:srgbClr val="A50021"/>
                </a:solidFill>
                <a:cs typeface="Arial" charset="0"/>
              </a:rPr>
              <a:t>Nachhaltigkeit bei d. Implementierung </a:t>
            </a:r>
            <a:br>
              <a:rPr lang="de-DE" altLang="de-DE" sz="2400" dirty="0" smtClean="0">
                <a:solidFill>
                  <a:srgbClr val="A50021"/>
                </a:solidFill>
                <a:cs typeface="Arial" charset="0"/>
              </a:rPr>
            </a:br>
            <a:r>
              <a:rPr lang="de-DE" altLang="de-DE" sz="2400" dirty="0" smtClean="0">
                <a:solidFill>
                  <a:srgbClr val="A50021"/>
                </a:solidFill>
                <a:cs typeface="Arial" charset="0"/>
              </a:rPr>
              <a:t>d. Bildungsstandards + d. </a:t>
            </a:r>
            <a:r>
              <a:rPr lang="de-DE" altLang="de-DE" sz="2400" dirty="0" err="1" smtClean="0">
                <a:solidFill>
                  <a:srgbClr val="A50021"/>
                </a:solidFill>
                <a:cs typeface="Arial" charset="0"/>
              </a:rPr>
              <a:t>komp</a:t>
            </a:r>
            <a:r>
              <a:rPr lang="de-DE" altLang="de-DE" sz="2400" dirty="0" smtClean="0">
                <a:solidFill>
                  <a:srgbClr val="A50021"/>
                </a:solidFill>
                <a:cs typeface="Arial" charset="0"/>
              </a:rPr>
              <a:t>.-orient. Unterrichtens </a:t>
            </a:r>
            <a:r>
              <a:rPr lang="de-DE" altLang="de-DE" sz="2000" dirty="0" smtClean="0">
                <a:cs typeface="Arial" charset="0"/>
              </a:rPr>
              <a:t>[bis Ende Feb.]</a:t>
            </a:r>
          </a:p>
          <a:p>
            <a:pPr marL="609600" indent="-609600" eaLnBrk="1" hangingPunct="1">
              <a:buClr>
                <a:schemeClr val="tx1"/>
              </a:buClr>
              <a:buFontTx/>
              <a:buChar char="•"/>
            </a:pPr>
            <a:r>
              <a:rPr lang="de-DE" altLang="de-DE" dirty="0" smtClean="0">
                <a:cs typeface="Arial" charset="0"/>
              </a:rPr>
              <a:t>Didaktische Werkstatt </a:t>
            </a:r>
            <a:br>
              <a:rPr lang="de-DE" altLang="de-DE" dirty="0" smtClean="0">
                <a:cs typeface="Arial" charset="0"/>
              </a:rPr>
            </a:br>
            <a:r>
              <a:rPr lang="de-DE" altLang="de-DE" dirty="0" smtClean="0">
                <a:cs typeface="Arial" charset="0"/>
              </a:rPr>
              <a:t>(Uni Frankfurt)</a:t>
            </a:r>
            <a:br>
              <a:rPr lang="de-DE" altLang="de-DE" dirty="0" smtClean="0">
                <a:cs typeface="Arial" charset="0"/>
              </a:rPr>
            </a:br>
            <a:r>
              <a:rPr lang="de-DE" altLang="de-DE" sz="2400" dirty="0" smtClean="0">
                <a:solidFill>
                  <a:srgbClr val="A50021"/>
                </a:solidFill>
                <a:cs typeface="Arial" charset="0"/>
              </a:rPr>
              <a:t>Heterogenität, Sonderpädagogischer Förderbedarf</a:t>
            </a:r>
            <a:endParaRPr lang="de-DE" altLang="de-DE" sz="4000" dirty="0" smtClean="0">
              <a:cs typeface="Arial" charset="0"/>
            </a:endParaRPr>
          </a:p>
          <a:p>
            <a:pPr marL="609600" indent="-609600" eaLnBrk="1" hangingPunct="1">
              <a:buClr>
                <a:schemeClr val="tx1"/>
              </a:buClr>
              <a:buFontTx/>
              <a:buNone/>
            </a:pPr>
            <a:endParaRPr lang="de-DE" altLang="de-DE" sz="4000" dirty="0" smtClean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3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56B94-EB49-4C3E-A9D8-70822FE840A6}" type="slidenum">
              <a:rPr lang="de-DE"/>
              <a:pPr>
                <a:defRPr/>
              </a:pPr>
              <a:t>16</a:t>
            </a:fld>
            <a:endParaRPr lang="de-DE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Verschiedenes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412875"/>
            <a:ext cx="6959600" cy="13684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  <a:hlinkClick r:id="rId3"/>
              </a:rPr>
              <a:t>www.mathe-im-advent.de</a:t>
            </a:r>
            <a:endParaRPr lang="de-DE" dirty="0" smtClean="0">
              <a:solidFill>
                <a:schemeClr val="bg2">
                  <a:lumMod val="50000"/>
                </a:schemeClr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endParaRPr lang="de-DE" dirty="0">
              <a:solidFill>
                <a:schemeClr val="bg2">
                  <a:lumMod val="50000"/>
                </a:schemeClr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Beschaffungswünsche ???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endParaRPr lang="de-DE" dirty="0" smtClean="0">
              <a:solidFill>
                <a:schemeClr val="bg2">
                  <a:lumMod val="50000"/>
                </a:schemeClr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9B6FB-AAB5-4A65-B225-A46A2B35C2F6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979712" y="1537156"/>
            <a:ext cx="655272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kumimoji="0" lang="de-DE" sz="3200" kern="0" dirty="0" smtClean="0">
                <a:latin typeface="+mn-lt"/>
              </a:rPr>
              <a:t>Arbeiten der Sieger</a:t>
            </a:r>
            <a:br>
              <a:rPr kumimoji="0" lang="de-DE" sz="3200" kern="0" dirty="0" smtClean="0">
                <a:latin typeface="+mn-lt"/>
              </a:rPr>
            </a:br>
            <a:r>
              <a:rPr kumimoji="0" lang="de-DE" sz="3200" b="0" kern="0" dirty="0" smtClean="0">
                <a:latin typeface="+mn-lt"/>
              </a:rPr>
              <a:t>wieder einsammeln</a:t>
            </a:r>
            <a:br>
              <a:rPr kumimoji="0" lang="de-DE" sz="3200" b="0" kern="0" dirty="0" smtClean="0">
                <a:latin typeface="+mn-lt"/>
              </a:rPr>
            </a:br>
            <a:r>
              <a:rPr kumimoji="0" lang="de-DE" sz="3200" b="0" kern="0" dirty="0" smtClean="0">
                <a:latin typeface="+mn-lt"/>
                <a:sym typeface="Wingdings" panose="05000000000000000000" pitchFamily="2" charset="2"/>
              </a:rPr>
              <a:t> </a:t>
            </a:r>
            <a:r>
              <a:rPr kumimoji="0" lang="de-DE" sz="2800" b="0" kern="0" dirty="0" smtClean="0">
                <a:latin typeface="+mn-lt"/>
                <a:sym typeface="Wingdings" panose="05000000000000000000" pitchFamily="2" charset="2"/>
              </a:rPr>
              <a:t>Prüfung bei mehr als 3 Siegern</a:t>
            </a:r>
            <a:endParaRPr kumimoji="0" lang="de-DE" sz="2800" b="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937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9B6FB-AAB5-4A65-B225-A46A2B35C2F6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5214938"/>
            <a:ext cx="3500438" cy="1047750"/>
          </a:xfrm>
        </p:spPr>
        <p:txBody>
          <a:bodyPr/>
          <a:lstStyle/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de-DE" altLang="de-DE" sz="2400" dirty="0" smtClean="0">
                <a:solidFill>
                  <a:srgbClr val="C00000"/>
                </a:solidFill>
              </a:rPr>
              <a:t>Dieses Jahr:</a:t>
            </a:r>
          </a:p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de-DE" altLang="de-DE" sz="2400" dirty="0" smtClean="0">
                <a:solidFill>
                  <a:srgbClr val="C00000"/>
                </a:solidFill>
              </a:rPr>
              <a:t>4. Dezember!</a:t>
            </a:r>
          </a:p>
          <a:p>
            <a:pPr algn="r" eaLnBrk="1" hangingPunct="1">
              <a:buClr>
                <a:schemeClr val="tx1"/>
              </a:buClr>
              <a:buFontTx/>
              <a:buChar char="•"/>
            </a:pPr>
            <a:endParaRPr lang="de-DE" altLang="de-DE" sz="2400" dirty="0" smtClean="0">
              <a:solidFill>
                <a:srgbClr val="C000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85813" y="1571625"/>
            <a:ext cx="3143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kumimoji="0" lang="de-DE" sz="3200" kern="0" dirty="0">
                <a:latin typeface="+mn-lt"/>
              </a:rPr>
              <a:t>Ergebnis </a:t>
            </a:r>
            <a:r>
              <a:rPr kumimoji="0" lang="de-DE" sz="3200" kern="0" dirty="0" smtClean="0">
                <a:latin typeface="+mn-lt"/>
              </a:rPr>
              <a:t>2013</a:t>
            </a:r>
            <a:endParaRPr kumimoji="0" lang="de-DE" sz="3200" kern="0" dirty="0">
              <a:latin typeface="+mn-lt"/>
            </a:endParaRP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kumimoji="0" lang="de-DE" sz="3200" kern="0" dirty="0">
                <a:latin typeface="+mn-lt"/>
              </a:rPr>
              <a:t>Runde</a:t>
            </a: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defRPr/>
            </a:pPr>
            <a:r>
              <a:rPr kumimoji="0" lang="de-DE" sz="3200" kern="0" dirty="0">
                <a:latin typeface="+mn-lt"/>
              </a:rPr>
              <a:t>G</a:t>
            </a:r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71625"/>
            <a:ext cx="4464496" cy="4708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grpSp>
        <p:nvGrpSpPr>
          <p:cNvPr id="9" name="Gruppieren 8"/>
          <p:cNvGrpSpPr/>
          <p:nvPr/>
        </p:nvGrpSpPr>
        <p:grpSpPr>
          <a:xfrm>
            <a:off x="6782732" y="2451330"/>
            <a:ext cx="648072" cy="3713974"/>
            <a:chOff x="6782732" y="2451330"/>
            <a:chExt cx="648072" cy="3713974"/>
          </a:xfrm>
        </p:grpSpPr>
        <p:cxnSp>
          <p:nvCxnSpPr>
            <p:cNvPr id="3" name="Gerade Verbindung 2"/>
            <p:cNvCxnSpPr/>
            <p:nvPr/>
          </p:nvCxnSpPr>
          <p:spPr bwMode="auto">
            <a:xfrm>
              <a:off x="6854740" y="2571750"/>
              <a:ext cx="0" cy="359355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7" name="Textfeld 6"/>
            <p:cNvSpPr txBox="1"/>
            <p:nvPr/>
          </p:nvSpPr>
          <p:spPr>
            <a:xfrm>
              <a:off x="6782732" y="245133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dirty="0" smtClean="0">
                  <a:solidFill>
                    <a:srgbClr val="000066"/>
                  </a:solidFill>
                  <a:latin typeface="+mn-lt"/>
                </a:rPr>
                <a:t>FES</a:t>
              </a:r>
              <a:endParaRPr lang="de-DE" sz="1800" dirty="0">
                <a:solidFill>
                  <a:srgbClr val="000066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556792"/>
            <a:ext cx="452558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4E63B-9AB4-4F88-807B-D0490666782F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85813" y="1571625"/>
            <a:ext cx="3143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kumimoji="0" lang="de-DE" sz="3200" kern="0" dirty="0">
                <a:latin typeface="+mn-lt"/>
              </a:rPr>
              <a:t>Ergebnis </a:t>
            </a:r>
            <a:r>
              <a:rPr kumimoji="0" lang="de-DE" sz="3200" kern="0" dirty="0" smtClean="0">
                <a:latin typeface="+mn-lt"/>
              </a:rPr>
              <a:t>2013</a:t>
            </a:r>
            <a:endParaRPr kumimoji="0" lang="de-DE" sz="3200" kern="0" dirty="0">
              <a:latin typeface="+mn-lt"/>
            </a:endParaRP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kumimoji="0" lang="de-DE" sz="3200" kern="0" dirty="0">
                <a:latin typeface="+mn-lt"/>
              </a:rPr>
              <a:t>Runde</a:t>
            </a: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defRPr/>
            </a:pPr>
            <a:r>
              <a:rPr kumimoji="0" lang="de-DE" sz="3200" kern="0" dirty="0">
                <a:latin typeface="+mn-lt"/>
              </a:rPr>
              <a:t>R</a:t>
            </a:r>
          </a:p>
        </p:txBody>
      </p:sp>
      <p:grpSp>
        <p:nvGrpSpPr>
          <p:cNvPr id="9" name="Gruppieren 8"/>
          <p:cNvGrpSpPr/>
          <p:nvPr/>
        </p:nvGrpSpPr>
        <p:grpSpPr>
          <a:xfrm>
            <a:off x="6728078" y="2451330"/>
            <a:ext cx="648072" cy="3713974"/>
            <a:chOff x="6782732" y="2451330"/>
            <a:chExt cx="648072" cy="3713974"/>
          </a:xfrm>
        </p:grpSpPr>
        <p:cxnSp>
          <p:nvCxnSpPr>
            <p:cNvPr id="10" name="Gerade Verbindung 9"/>
            <p:cNvCxnSpPr/>
            <p:nvPr/>
          </p:nvCxnSpPr>
          <p:spPr bwMode="auto">
            <a:xfrm>
              <a:off x="6854740" y="2571750"/>
              <a:ext cx="0" cy="359355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1" name="Textfeld 10"/>
            <p:cNvSpPr txBox="1"/>
            <p:nvPr/>
          </p:nvSpPr>
          <p:spPr>
            <a:xfrm>
              <a:off x="6782732" y="245133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dirty="0" smtClean="0">
                  <a:solidFill>
                    <a:srgbClr val="000066"/>
                  </a:solidFill>
                  <a:latin typeface="+mn-lt"/>
                </a:rPr>
                <a:t>FES</a:t>
              </a:r>
              <a:endParaRPr lang="de-DE" sz="1800" dirty="0">
                <a:solidFill>
                  <a:srgbClr val="000066"/>
                </a:solidFill>
                <a:latin typeface="+mn-lt"/>
              </a:endParaRPr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28625" y="5214938"/>
            <a:ext cx="350043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l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sz="2400" kern="0" smtClean="0">
                <a:solidFill>
                  <a:srgbClr val="C00000"/>
                </a:solidFill>
              </a:rPr>
              <a:t>Dieses Jahr:</a:t>
            </a:r>
          </a:p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sz="2400" kern="0" smtClean="0">
                <a:solidFill>
                  <a:srgbClr val="C00000"/>
                </a:solidFill>
              </a:rPr>
              <a:t>4. Dezember!</a:t>
            </a:r>
          </a:p>
          <a:p>
            <a:pPr algn="r" eaLnBrk="1" hangingPunct="1">
              <a:buClr>
                <a:schemeClr val="tx1"/>
              </a:buClr>
              <a:buFontTx/>
              <a:buChar char="•"/>
            </a:pPr>
            <a:endParaRPr kumimoji="0" lang="de-DE" altLang="de-DE" sz="2400" kern="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702" y="1484784"/>
            <a:ext cx="4748910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F87D45-48CB-480D-A574-65A5822B5825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85813" y="1571625"/>
            <a:ext cx="3143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kumimoji="0" lang="de-DE" sz="3200" kern="0" dirty="0">
                <a:latin typeface="+mn-lt"/>
              </a:rPr>
              <a:t>Ergebnis </a:t>
            </a:r>
            <a:r>
              <a:rPr kumimoji="0" lang="de-DE" sz="3200" kern="0" dirty="0" smtClean="0">
                <a:latin typeface="+mn-lt"/>
              </a:rPr>
              <a:t>2013</a:t>
            </a:r>
            <a:endParaRPr kumimoji="0" lang="de-DE" sz="3200" kern="0" dirty="0">
              <a:latin typeface="+mn-lt"/>
            </a:endParaRP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kumimoji="0" lang="de-DE" sz="3200" kern="0" dirty="0">
                <a:latin typeface="+mn-lt"/>
              </a:rPr>
              <a:t>Runde</a:t>
            </a:r>
          </a:p>
          <a:p>
            <a:pPr marL="514350" indent="-514350" algn="r">
              <a:spcBef>
                <a:spcPct val="20000"/>
              </a:spcBef>
              <a:buClr>
                <a:schemeClr val="tx1"/>
              </a:buClr>
              <a:defRPr/>
            </a:pPr>
            <a:r>
              <a:rPr kumimoji="0" lang="de-DE" sz="3200" kern="0" dirty="0">
                <a:latin typeface="+mn-lt"/>
              </a:rPr>
              <a:t>C</a:t>
            </a:r>
          </a:p>
        </p:txBody>
      </p:sp>
      <p:grpSp>
        <p:nvGrpSpPr>
          <p:cNvPr id="9" name="Gruppieren 8"/>
          <p:cNvGrpSpPr/>
          <p:nvPr/>
        </p:nvGrpSpPr>
        <p:grpSpPr>
          <a:xfrm>
            <a:off x="6249700" y="2451330"/>
            <a:ext cx="648072" cy="3713974"/>
            <a:chOff x="6782732" y="2451330"/>
            <a:chExt cx="648072" cy="3713974"/>
          </a:xfrm>
        </p:grpSpPr>
        <p:cxnSp>
          <p:nvCxnSpPr>
            <p:cNvPr id="10" name="Gerade Verbindung 9"/>
            <p:cNvCxnSpPr/>
            <p:nvPr/>
          </p:nvCxnSpPr>
          <p:spPr bwMode="auto">
            <a:xfrm>
              <a:off x="6854740" y="2571750"/>
              <a:ext cx="0" cy="3593554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1" name="Textfeld 10"/>
            <p:cNvSpPr txBox="1"/>
            <p:nvPr/>
          </p:nvSpPr>
          <p:spPr>
            <a:xfrm>
              <a:off x="6782732" y="245133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800" dirty="0" smtClean="0">
                  <a:solidFill>
                    <a:srgbClr val="000066"/>
                  </a:solidFill>
                  <a:latin typeface="+mn-lt"/>
                </a:rPr>
                <a:t>FES</a:t>
              </a:r>
              <a:endParaRPr lang="de-DE" sz="1800" dirty="0">
                <a:solidFill>
                  <a:srgbClr val="000066"/>
                </a:solidFill>
                <a:latin typeface="+mn-lt"/>
              </a:endParaRPr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28625" y="5214938"/>
            <a:ext cx="350043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l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sz="2400" kern="0" smtClean="0">
                <a:solidFill>
                  <a:srgbClr val="C00000"/>
                </a:solidFill>
              </a:rPr>
              <a:t>Dieses Jahr:</a:t>
            </a:r>
          </a:p>
          <a:p>
            <a:pPr algn="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sz="2400" kern="0" smtClean="0">
                <a:solidFill>
                  <a:srgbClr val="C00000"/>
                </a:solidFill>
              </a:rPr>
              <a:t>4. Dezember!</a:t>
            </a:r>
          </a:p>
          <a:p>
            <a:pPr algn="r" eaLnBrk="1" hangingPunct="1">
              <a:buClr>
                <a:schemeClr val="tx1"/>
              </a:buClr>
              <a:buFontTx/>
              <a:buChar char="•"/>
            </a:pPr>
            <a:endParaRPr kumimoji="0" lang="de-DE" altLang="de-DE" sz="2400" kern="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0D67-FFE7-4D70-B65B-FA0085F33457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512975"/>
              </p:ext>
            </p:extLst>
          </p:nvPr>
        </p:nvGraphicFramePr>
        <p:xfrm>
          <a:off x="1691680" y="1628800"/>
          <a:ext cx="662473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340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0D67-FFE7-4D70-B65B-FA0085F33457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500333"/>
              </p:ext>
            </p:extLst>
          </p:nvPr>
        </p:nvGraphicFramePr>
        <p:xfrm>
          <a:off x="2123728" y="1556792"/>
          <a:ext cx="619268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48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0D67-FFE7-4D70-B65B-FA0085F33457}" type="slidenum">
              <a:rPr lang="de-DE"/>
              <a:pPr>
                <a:defRPr/>
              </a:pPr>
              <a:t>8</a:t>
            </a:fld>
            <a:endParaRPr lang="de-DE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784690"/>
              </p:ext>
            </p:extLst>
          </p:nvPr>
        </p:nvGraphicFramePr>
        <p:xfrm>
          <a:off x="2123728" y="1340768"/>
          <a:ext cx="6160145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48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8.10.2014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0D67-FFE7-4D70-B65B-FA0085F33457}" type="slidenum">
              <a:rPr lang="de-DE"/>
              <a:pPr>
                <a:defRPr/>
              </a:pPr>
              <a:t>9</a:t>
            </a:fld>
            <a:endParaRPr lang="de-DE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	Mathematik-Wettbewerb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57375" y="1357313"/>
            <a:ext cx="62865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kumimoji="0" lang="de-DE" sz="3200" kern="0" dirty="0">
                <a:latin typeface="+mn-lt"/>
              </a:rPr>
              <a:t>Ergebnis </a:t>
            </a:r>
            <a:r>
              <a:rPr kumimoji="0" lang="de-DE" sz="3200" kern="0" dirty="0" smtClean="0">
                <a:latin typeface="+mn-lt"/>
              </a:rPr>
              <a:t>2013</a:t>
            </a:r>
            <a:endParaRPr kumimoji="0" lang="de-DE" sz="3200" kern="0" dirty="0">
              <a:latin typeface="+mn-lt"/>
            </a:endParaRP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71763"/>
            <a:ext cx="9144000" cy="137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wischenbericht">
  <a:themeElements>
    <a:clrScheme name="Zwischenbericht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Zwischenberich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Zwischenbericht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wischenbericht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wischenbericht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Office\Templates\1031\Zwischenbericht.pot</Template>
  <TotalTime>0</TotalTime>
  <Words>252</Words>
  <Application>Microsoft Office PowerPoint</Application>
  <PresentationFormat>Bildschirmpräsentation (4:3)</PresentationFormat>
  <Paragraphs>157</Paragraphs>
  <Slides>16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Zwischenbericht</vt:lpstr>
      <vt:lpstr>Fachkonferenz Mathematik FES Pfungstadt</vt:lpstr>
      <vt:lpstr> Mathematik-Wettbewerb</vt:lpstr>
      <vt:lpstr> Mathematik-Wettbewerb</vt:lpstr>
      <vt:lpstr> Mathematik-Wettbewerb</vt:lpstr>
      <vt:lpstr> Mathematik-Wettbewerb</vt:lpstr>
      <vt:lpstr> Mathematik-Wettbewerb</vt:lpstr>
      <vt:lpstr> Mathematik-Wettbewerb</vt:lpstr>
      <vt:lpstr> Mathematik-Wettbewerb</vt:lpstr>
      <vt:lpstr> Mathematik-Wettbewerb</vt:lpstr>
      <vt:lpstr>Schulbuch-Bestellung</vt:lpstr>
      <vt:lpstr>Tag der offenen Tür  (14. Feb.)</vt:lpstr>
      <vt:lpstr>Känguru d. Math.  (19. März)</vt:lpstr>
      <vt:lpstr>Fach-Curriculum Mathematik </vt:lpstr>
      <vt:lpstr>Fach-Curriculum Mathematik </vt:lpstr>
      <vt:lpstr>Fach-Curriculum Mathematik </vt:lpstr>
      <vt:lpstr>Verschiedenes</vt:lpstr>
    </vt:vector>
  </TitlesOfParts>
  <Company>Friedrich-Ebert-Schule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Bildungsstandards und schulinternes Curriculum</dc:title>
  <dc:subject>Fachkonferenz Mathematik, 26.11.2007</dc:subject>
  <dc:creator>Dr. Thomas Emden-Weinert</dc:creator>
  <cp:lastModifiedBy>user</cp:lastModifiedBy>
  <cp:revision>50</cp:revision>
  <cp:lastPrinted>1601-01-01T00:00:00Z</cp:lastPrinted>
  <dcterms:created xsi:type="dcterms:W3CDTF">2006-09-14T13:26:11Z</dcterms:created>
  <dcterms:modified xsi:type="dcterms:W3CDTF">2014-10-08T12:40:47Z</dcterms:modified>
</cp:coreProperties>
</file>