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301" r:id="rId3"/>
    <p:sldId id="303" r:id="rId4"/>
    <p:sldId id="304" r:id="rId5"/>
    <p:sldId id="291" r:id="rId6"/>
    <p:sldId id="295" r:id="rId7"/>
    <p:sldId id="305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0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13193"/>
    <a:srgbClr val="E5F4D4"/>
    <a:srgbClr val="FFE0D1"/>
    <a:srgbClr val="E24B00"/>
    <a:srgbClr val="7A7700"/>
    <a:srgbClr val="CDC800"/>
    <a:srgbClr val="585600"/>
    <a:srgbClr val="A6DFF8"/>
    <a:srgbClr val="000066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3" autoAdjust="0"/>
    <p:restoredTop sz="99029" autoAdjust="0"/>
  </p:normalViewPr>
  <p:slideViewPr>
    <p:cSldViewPr>
      <p:cViewPr>
        <p:scale>
          <a:sx n="80" d="100"/>
          <a:sy n="80" d="100"/>
        </p:scale>
        <p:origin x="-72" y="-3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/>
            </a:lvl1pPr>
          </a:lstStyle>
          <a:p>
            <a:pPr>
              <a:defRPr/>
            </a:pPr>
            <a:fld id="{B2D4CA24-7C13-466F-9D29-39F500997291}" type="datetime1">
              <a:rPr lang="de-DE"/>
              <a:pPr>
                <a:defRPr/>
              </a:pPr>
              <a:t>06.02.2016</a:t>
            </a:fld>
            <a:endParaRPr lang="de-DE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/>
            </a:lvl1pPr>
          </a:lstStyle>
          <a:p>
            <a:pPr>
              <a:defRPr/>
            </a:pPr>
            <a:fld id="{B0F9F74E-3375-45F6-8208-CF4F184E373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29976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/>
            </a:lvl1pPr>
          </a:lstStyle>
          <a:p>
            <a:pPr>
              <a:defRPr/>
            </a:pPr>
            <a:fld id="{DE433113-4DEA-4D3E-8019-EF1F037601AC}" type="datetime1">
              <a:rPr lang="de-DE"/>
              <a:pPr>
                <a:defRPr/>
              </a:pPr>
              <a:t>06.02.2016</a:t>
            </a:fld>
            <a:endParaRPr lang="de-DE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Hier klicken, um Master-Textformat zu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/>
            </a:lvl1pPr>
          </a:lstStyle>
          <a:p>
            <a:pPr>
              <a:defRPr/>
            </a:pPr>
            <a:fld id="{C6EDF259-1523-4C36-8812-AD4BC8FCB00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46516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0134CDC9-8668-475A-A222-7378C74632F5}" type="datetime1">
              <a:rPr lang="de-DE" altLang="de-DE" sz="1200" b="0" smtClean="0"/>
              <a:pPr/>
              <a:t>06.02.2016</a:t>
            </a:fld>
            <a:endParaRPr lang="de-DE" altLang="de-DE" sz="1200" b="0" smtClean="0"/>
          </a:p>
        </p:txBody>
      </p:sp>
      <p:sp>
        <p:nvSpPr>
          <p:cNvPr id="2048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0BCEAA2-76BC-466C-914C-F75ECF2D8C35}" type="slidenum">
              <a:rPr lang="de-DE" altLang="de-DE" sz="1200" b="0" smtClean="0"/>
              <a:pPr/>
              <a:t>1</a:t>
            </a:fld>
            <a:endParaRPr lang="de-DE" altLang="de-DE" sz="1200" b="0" smtClean="0"/>
          </a:p>
        </p:txBody>
      </p:sp>
      <p:sp>
        <p:nvSpPr>
          <p:cNvPr id="20484" name="Rectangle 3074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075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C0A33E6A-10E4-4824-A189-0B907C9422F2}" type="datetime1">
              <a:rPr lang="de-DE" altLang="de-DE" sz="1200" b="0" smtClean="0"/>
              <a:pPr/>
              <a:t>06.02.2016</a:t>
            </a:fld>
            <a:endParaRPr lang="de-DE" altLang="de-DE" sz="1200" b="0" smtClean="0"/>
          </a:p>
        </p:txBody>
      </p:sp>
      <p:sp>
        <p:nvSpPr>
          <p:cNvPr id="2662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17E4010B-76C1-4FAE-9745-F08517E4413E}" type="slidenum">
              <a:rPr lang="de-DE" altLang="de-DE" sz="1200" b="0" smtClean="0"/>
              <a:pPr/>
              <a:t>2</a:t>
            </a:fld>
            <a:endParaRPr lang="de-DE" altLang="de-DE" sz="1200" b="0" smtClean="0"/>
          </a:p>
        </p:txBody>
      </p:sp>
      <p:sp>
        <p:nvSpPr>
          <p:cNvPr id="266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FA3D6B1F-FDA8-41EB-BDAB-E5B1E89CB96D}" type="datetime1">
              <a:rPr lang="de-DE" altLang="de-DE" sz="1200" b="0" smtClean="0"/>
              <a:pPr/>
              <a:t>06.02.2016</a:t>
            </a:fld>
            <a:endParaRPr lang="de-DE" altLang="de-DE" sz="1200" b="0" smtClean="0"/>
          </a:p>
        </p:txBody>
      </p:sp>
      <p:sp>
        <p:nvSpPr>
          <p:cNvPr id="2150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EF58619C-05D1-44C8-A048-1AC61C5E028B}" type="slidenum">
              <a:rPr lang="de-DE" altLang="de-DE" sz="1200" b="0" smtClean="0"/>
              <a:pPr/>
              <a:t>3</a:t>
            </a:fld>
            <a:endParaRPr lang="de-DE" altLang="de-DE" sz="1200" b="0" smtClean="0"/>
          </a:p>
        </p:txBody>
      </p:sp>
      <p:sp>
        <p:nvSpPr>
          <p:cNvPr id="2150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FA3D6B1F-FDA8-41EB-BDAB-E5B1E89CB96D}" type="datetime1">
              <a:rPr lang="de-DE" altLang="de-DE" sz="1200" b="0" smtClean="0"/>
              <a:pPr/>
              <a:t>06.02.2016</a:t>
            </a:fld>
            <a:endParaRPr lang="de-DE" altLang="de-DE" sz="1200" b="0" smtClean="0"/>
          </a:p>
        </p:txBody>
      </p:sp>
      <p:sp>
        <p:nvSpPr>
          <p:cNvPr id="2150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EF58619C-05D1-44C8-A048-1AC61C5E028B}" type="slidenum">
              <a:rPr lang="de-DE" altLang="de-DE" sz="1200" b="0" smtClean="0"/>
              <a:pPr/>
              <a:t>4</a:t>
            </a:fld>
            <a:endParaRPr lang="de-DE" altLang="de-DE" sz="1200" b="0" smtClean="0"/>
          </a:p>
        </p:txBody>
      </p:sp>
      <p:sp>
        <p:nvSpPr>
          <p:cNvPr id="2150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FBA59B00-FF84-4670-AAF1-C1C7043B5A28}" type="datetime1">
              <a:rPr lang="de-DE" altLang="de-DE" sz="1200" b="0" smtClean="0"/>
              <a:pPr/>
              <a:t>06.02.2016</a:t>
            </a:fld>
            <a:endParaRPr lang="de-DE" altLang="de-DE" sz="1200" b="0" smtClean="0"/>
          </a:p>
        </p:txBody>
      </p:sp>
      <p:sp>
        <p:nvSpPr>
          <p:cNvPr id="2765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B39D6749-2B47-4BC5-AE18-479492D6CBE2}" type="slidenum">
              <a:rPr lang="de-DE" altLang="de-DE" sz="1200" b="0" smtClean="0"/>
              <a:pPr/>
              <a:t>5</a:t>
            </a:fld>
            <a:endParaRPr lang="de-DE" altLang="de-DE" sz="1200" b="0" smtClean="0"/>
          </a:p>
        </p:txBody>
      </p:sp>
      <p:sp>
        <p:nvSpPr>
          <p:cNvPr id="276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C0A33E6A-10E4-4824-A189-0B907C9422F2}" type="datetime1">
              <a:rPr lang="de-DE" altLang="de-DE" sz="1200" b="0" smtClean="0"/>
              <a:pPr/>
              <a:t>06.02.2016</a:t>
            </a:fld>
            <a:endParaRPr lang="de-DE" altLang="de-DE" sz="1200" b="0" smtClean="0"/>
          </a:p>
        </p:txBody>
      </p:sp>
      <p:sp>
        <p:nvSpPr>
          <p:cNvPr id="2662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17E4010B-76C1-4FAE-9745-F08517E4413E}" type="slidenum">
              <a:rPr lang="de-DE" altLang="de-DE" sz="1200" b="0" smtClean="0"/>
              <a:pPr/>
              <a:t>6</a:t>
            </a:fld>
            <a:endParaRPr lang="de-DE" altLang="de-DE" sz="1200" b="0" smtClean="0"/>
          </a:p>
        </p:txBody>
      </p:sp>
      <p:sp>
        <p:nvSpPr>
          <p:cNvPr id="266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C0A33E6A-10E4-4824-A189-0B907C9422F2}" type="datetime1">
              <a:rPr lang="de-DE" altLang="de-DE" sz="1200" b="0" smtClean="0"/>
              <a:pPr/>
              <a:t>06.02.2016</a:t>
            </a:fld>
            <a:endParaRPr lang="de-DE" altLang="de-DE" sz="1200" b="0" smtClean="0"/>
          </a:p>
        </p:txBody>
      </p:sp>
      <p:sp>
        <p:nvSpPr>
          <p:cNvPr id="2662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17E4010B-76C1-4FAE-9745-F08517E4413E}" type="slidenum">
              <a:rPr lang="de-DE" altLang="de-DE" sz="1200" b="0" smtClean="0"/>
              <a:pPr/>
              <a:t>7</a:t>
            </a:fld>
            <a:endParaRPr lang="de-DE" altLang="de-DE" sz="1200" b="0" smtClean="0"/>
          </a:p>
        </p:txBody>
      </p:sp>
      <p:sp>
        <p:nvSpPr>
          <p:cNvPr id="266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Pr>
        <a:gradFill rotWithShape="0">
          <a:gsLst>
            <a:gs pos="0">
              <a:srgbClr val="666666"/>
            </a:gs>
            <a:gs pos="50000">
              <a:srgbClr val="DDDDDD"/>
            </a:gs>
            <a:gs pos="100000">
              <a:srgbClr val="666666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2" descr="FES-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875"/>
            <a:ext cx="1281113" cy="131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93"/>
          <p:cNvSpPr>
            <a:spLocks noChangeArrowheads="1"/>
          </p:cNvSpPr>
          <p:nvPr userDrawn="1"/>
        </p:nvSpPr>
        <p:spPr bwMode="auto">
          <a:xfrm>
            <a:off x="0" y="1295400"/>
            <a:ext cx="1277938" cy="5614988"/>
          </a:xfrm>
          <a:prstGeom prst="rect">
            <a:avLst/>
          </a:prstGeom>
          <a:solidFill>
            <a:srgbClr val="8FA7D3"/>
          </a:soli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sp>
        <p:nvSpPr>
          <p:cNvPr id="3104" name="Rectangle 32"/>
          <p:cNvSpPr>
            <a:spLocks noGrp="1" noChangeArrowheads="1"/>
          </p:cNvSpPr>
          <p:nvPr>
            <p:ph type="ctrTitle" sz="quarter"/>
          </p:nvPr>
        </p:nvSpPr>
        <p:spPr>
          <a:xfrm>
            <a:off x="2738438" y="1381125"/>
            <a:ext cx="6405562" cy="2333625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Hier klicken, um Master-</a:t>
            </a:r>
            <a:br>
              <a:rPr lang="de-DE"/>
            </a:br>
            <a:r>
              <a:rPr lang="de-DE"/>
              <a:t>Titelformat zu bearbeiten.</a:t>
            </a:r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741613" y="4124325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de-DE"/>
              <a:t>Hier klicken, um Master-</a:t>
            </a:r>
          </a:p>
          <a:p>
            <a:r>
              <a:rPr lang="de-DE"/>
              <a:t>Untertitelformat zu bearbeiten.</a:t>
            </a:r>
          </a:p>
        </p:txBody>
      </p:sp>
      <p:sp>
        <p:nvSpPr>
          <p:cNvPr id="6" name="Rectangle 34"/>
          <p:cNvSpPr>
            <a:spLocks noGrp="1" noChangeArrowheads="1"/>
          </p:cNvSpPr>
          <p:nvPr>
            <p:ph type="dt" sz="quarter" idx="10"/>
          </p:nvPr>
        </p:nvSpPr>
        <p:spPr>
          <a:xfrm>
            <a:off x="2819400" y="5410200"/>
            <a:ext cx="3124200" cy="457200"/>
          </a:xfrm>
        </p:spPr>
        <p:txBody>
          <a:bodyPr/>
          <a:lstStyle>
            <a:lvl1pPr>
              <a:defRPr sz="3200" b="1"/>
            </a:lvl1pPr>
          </a:lstStyle>
          <a:p>
            <a:pPr>
              <a:defRPr/>
            </a:pPr>
            <a:r>
              <a:rPr lang="de-DE"/>
              <a:t>26.11.2007</a:t>
            </a:r>
          </a:p>
        </p:txBody>
      </p:sp>
    </p:spTree>
    <p:extLst>
      <p:ext uri="{BB962C8B-B14F-4D97-AF65-F5344CB8AC3E}">
        <p14:creationId xmlns:p14="http://schemas.microsoft.com/office/powerpoint/2010/main" val="1881742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26.11.2007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FES Pfungstadt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C419A-D0C1-4144-86C5-CBC7F619F60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6809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150100" y="228600"/>
            <a:ext cx="1951038" cy="601027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295400" y="228600"/>
            <a:ext cx="5702300" cy="601027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26.11.2007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FES Pfungstadt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A2195-755E-48BB-B53F-03C62C816FA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9248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20.11.2013</a:t>
            </a:r>
          </a:p>
        </p:txBody>
      </p:sp>
      <p:sp>
        <p:nvSpPr>
          <p:cNvPr id="5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FES Pfungstadt</a:t>
            </a:r>
          </a:p>
        </p:txBody>
      </p:sp>
      <p:sp>
        <p:nvSpPr>
          <p:cNvPr id="6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2F26D9-E7E4-4458-9D88-5CF008243F3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44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4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20.11.2013</a:t>
            </a:r>
          </a:p>
        </p:txBody>
      </p:sp>
      <p:sp>
        <p:nvSpPr>
          <p:cNvPr id="5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FES Pfungstadt</a:t>
            </a:r>
          </a:p>
        </p:txBody>
      </p:sp>
      <p:sp>
        <p:nvSpPr>
          <p:cNvPr id="6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44AA4B-B060-414B-9F31-04EDEB9CBCA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4929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500188" y="1524000"/>
            <a:ext cx="3724275" cy="4714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376863" y="1524000"/>
            <a:ext cx="3724275" cy="4714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20.11.2013</a:t>
            </a:r>
          </a:p>
        </p:txBody>
      </p:sp>
      <p:sp>
        <p:nvSpPr>
          <p:cNvPr id="6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FES Pfungstadt</a:t>
            </a:r>
          </a:p>
        </p:txBody>
      </p:sp>
      <p:sp>
        <p:nvSpPr>
          <p:cNvPr id="7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7FF822-05CC-48E1-8D41-2B37451406F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1182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26.11.2007</a:t>
            </a: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FES Pfungstadt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C3504A-DE69-49D8-A675-D99FC4E0ADB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5312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26.11.2007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FES Pfungstadt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5733E-1E98-4FB6-B1D4-AB2B899C2A6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7762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26.11.2007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FES Pfungstadt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A5B909-84C7-464A-8ACB-E87260A8BA3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9968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26.11.2007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FES Pfungstadt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41BB23-179A-4E84-BCFD-12C6BA74C20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88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26.11.2007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FES Pfungstadt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D49AB8-59F9-441B-AF1E-453DB0A5309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4604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B6B6B"/>
            </a:gs>
            <a:gs pos="50000">
              <a:srgbClr val="E8E8E8"/>
            </a:gs>
            <a:gs pos="100000">
              <a:srgbClr val="6B6B6B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2"/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228600"/>
            <a:ext cx="7620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Hier klicken, um Master-Titelformat zu bearbeiten.</a:t>
            </a:r>
          </a:p>
        </p:txBody>
      </p:sp>
      <p:sp>
        <p:nvSpPr>
          <p:cNvPr id="1027" name="Rectangle 3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00188" y="1524000"/>
            <a:ext cx="7600950" cy="471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Hier klicken, um Master-Textformat zu bearbeiten.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1058" name="Rectangle 3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47800" y="6367463"/>
            <a:ext cx="182880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kumimoji="0" sz="1400" b="0">
                <a:latin typeface="+mn-lt"/>
              </a:defRPr>
            </a:lvl1pPr>
          </a:lstStyle>
          <a:p>
            <a:pPr>
              <a:defRPr/>
            </a:pPr>
            <a:r>
              <a:rPr lang="de-DE"/>
              <a:t>20.11.2013</a:t>
            </a:r>
          </a:p>
        </p:txBody>
      </p:sp>
      <p:sp>
        <p:nvSpPr>
          <p:cNvPr id="1059" name="Rectangle 3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43388" y="6342063"/>
            <a:ext cx="2995612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kumimoji="0" sz="1400" b="0">
                <a:latin typeface="+mn-lt"/>
              </a:defRPr>
            </a:lvl1pPr>
          </a:lstStyle>
          <a:p>
            <a:pPr>
              <a:defRPr/>
            </a:pPr>
            <a:r>
              <a:rPr lang="de-DE"/>
              <a:t>FES Pfungstadt</a:t>
            </a:r>
          </a:p>
        </p:txBody>
      </p:sp>
      <p:sp>
        <p:nvSpPr>
          <p:cNvPr id="1060" name="Rectangle 3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72400" y="6334125"/>
            <a:ext cx="1328738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kumimoji="0" sz="1400" b="0">
                <a:latin typeface="+mn-lt"/>
              </a:defRPr>
            </a:lvl1pPr>
          </a:lstStyle>
          <a:p>
            <a:pPr>
              <a:defRPr/>
            </a:pPr>
            <a:fld id="{AFC4CEA5-A2D0-46FB-A68C-9A0BEEA9549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pic>
        <p:nvPicPr>
          <p:cNvPr id="1031" name="Picture 38" descr="FES-Logo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9688"/>
            <a:ext cx="1281113" cy="13176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63" name="Rectangle 39"/>
          <p:cNvSpPr>
            <a:spLocks noChangeArrowheads="1"/>
          </p:cNvSpPr>
          <p:nvPr userDrawn="1"/>
        </p:nvSpPr>
        <p:spPr bwMode="auto">
          <a:xfrm>
            <a:off x="0" y="1271588"/>
            <a:ext cx="1277938" cy="5614987"/>
          </a:xfrm>
          <a:prstGeom prst="rect">
            <a:avLst/>
          </a:prstGeom>
          <a:solidFill>
            <a:srgbClr val="8FA7D3"/>
          </a:soli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87" r:id="rId2"/>
    <p:sldLayoutId id="2147483688" r:id="rId3"/>
    <p:sldLayoutId id="2147483689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l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–"/>
        <a:defRPr sz="20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 b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35150" y="2025650"/>
            <a:ext cx="5905500" cy="2124075"/>
          </a:xfrm>
          <a:noFill/>
        </p:spPr>
        <p:txBody>
          <a:bodyPr/>
          <a:lstStyle/>
          <a:p>
            <a:pPr algn="r" eaLnBrk="1" hangingPunct="1"/>
            <a:r>
              <a:rPr lang="de-DE" altLang="de-DE" sz="4000" smtClean="0">
                <a:solidFill>
                  <a:srgbClr val="2C2C86"/>
                </a:solidFill>
                <a:latin typeface="Arial" charset="0"/>
              </a:rPr>
              <a:t>Fachkonferenz</a:t>
            </a:r>
            <a:br>
              <a:rPr lang="de-DE" altLang="de-DE" sz="4000" smtClean="0">
                <a:solidFill>
                  <a:srgbClr val="2C2C86"/>
                </a:solidFill>
                <a:latin typeface="Arial" charset="0"/>
              </a:rPr>
            </a:br>
            <a:r>
              <a:rPr lang="de-DE" altLang="de-DE" sz="4000" smtClean="0">
                <a:solidFill>
                  <a:srgbClr val="2C2C86"/>
                </a:solidFill>
                <a:latin typeface="Arial" charset="0"/>
              </a:rPr>
              <a:t>Mathematik</a:t>
            </a:r>
            <a:br>
              <a:rPr lang="de-DE" altLang="de-DE" sz="4000" smtClean="0">
                <a:solidFill>
                  <a:srgbClr val="2C2C86"/>
                </a:solidFill>
                <a:latin typeface="Arial" charset="0"/>
              </a:rPr>
            </a:br>
            <a:r>
              <a:rPr lang="de-DE" altLang="de-DE" sz="2000" smtClean="0">
                <a:latin typeface="Arial" charset="0"/>
              </a:rPr>
              <a:t>FES Pfungstadt</a:t>
            </a:r>
            <a:endParaRPr lang="de-DE" altLang="de-DE" sz="1600" i="1" smtClean="0">
              <a:latin typeface="Arial" charset="0"/>
            </a:endParaRPr>
          </a:p>
        </p:txBody>
      </p:sp>
      <p:pic>
        <p:nvPicPr>
          <p:cNvPr id="10243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9525" y="17463"/>
            <a:ext cx="7924800" cy="128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2512043" y="5805264"/>
            <a:ext cx="516255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algn="ctr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kumimoji="0" lang="de-DE" sz="2400" b="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3. Februar 2016</a:t>
            </a:r>
            <a:endParaRPr kumimoji="0" lang="de-DE" sz="2400" b="0" i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FES Pfungstadt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5F89DC-3BCC-4B11-A3DB-F0489139EBAE}" type="slidenum">
              <a:rPr lang="de-DE"/>
              <a:pPr>
                <a:defRPr/>
              </a:pPr>
              <a:t>2</a:t>
            </a:fld>
            <a:endParaRPr lang="de-DE"/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>
          <a:xfrm>
            <a:off x="1504950" y="76200"/>
            <a:ext cx="7620000" cy="1143000"/>
          </a:xfrm>
        </p:spPr>
        <p:txBody>
          <a:bodyPr/>
          <a:lstStyle/>
          <a:p>
            <a:pPr eaLnBrk="1" hangingPunct="1"/>
            <a:r>
              <a:rPr lang="de-DE" altLang="de-DE" sz="3600" b="1" dirty="0" smtClean="0">
                <a:solidFill>
                  <a:srgbClr val="2C2C86"/>
                </a:solidFill>
                <a:latin typeface="Arial" charset="0"/>
              </a:rPr>
              <a:t>Fach-Curriculum Mathematik </a:t>
            </a:r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9632" y="1196753"/>
            <a:ext cx="6959600" cy="5040536"/>
          </a:xfrm>
        </p:spPr>
        <p:txBody>
          <a:bodyPr/>
          <a:lstStyle/>
          <a:p>
            <a:pPr marL="800100" lvl="2" indent="0" eaLnBrk="1" hangingPunct="1">
              <a:buClr>
                <a:schemeClr val="tx1"/>
              </a:buClr>
              <a:buNone/>
            </a:pPr>
            <a:endParaRPr lang="de-DE" altLang="de-DE" sz="3200" dirty="0" smtClean="0">
              <a:solidFill>
                <a:srgbClr val="000066"/>
              </a:solidFill>
              <a:cs typeface="Arial" charset="0"/>
            </a:endParaRPr>
          </a:p>
          <a:p>
            <a:pPr marL="800100" lvl="2" indent="0" eaLnBrk="1" hangingPunct="1">
              <a:buClr>
                <a:schemeClr val="tx1"/>
              </a:buClr>
              <a:buNone/>
            </a:pPr>
            <a:r>
              <a:rPr lang="de-DE" altLang="de-DE" sz="3200" dirty="0" smtClean="0">
                <a:solidFill>
                  <a:srgbClr val="000066"/>
                </a:solidFill>
                <a:cs typeface="Arial" charset="0"/>
              </a:rPr>
              <a:t/>
            </a:r>
            <a:br>
              <a:rPr lang="de-DE" altLang="de-DE" sz="3200" dirty="0" smtClean="0">
                <a:solidFill>
                  <a:srgbClr val="000066"/>
                </a:solidFill>
                <a:cs typeface="Arial" charset="0"/>
              </a:rPr>
            </a:br>
            <a:endParaRPr lang="de-DE" altLang="de-DE" sz="3200" dirty="0" smtClean="0">
              <a:solidFill>
                <a:srgbClr val="000066"/>
              </a:solidFill>
              <a:cs typeface="Arial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695" y="2448272"/>
            <a:ext cx="5766701" cy="4869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500188" y="1412875"/>
            <a:ext cx="6959600" cy="575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l"/>
              <a:defRPr sz="32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–"/>
              <a:defRPr sz="28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400" b="1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–"/>
              <a:defRPr sz="2000" b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kumimoji="0" lang="de-DE" altLang="de-DE" kern="0" dirty="0" smtClean="0">
                <a:solidFill>
                  <a:schemeClr val="bg1"/>
                </a:solidFill>
                <a:cs typeface="Arial" charset="0"/>
              </a:rPr>
              <a:t>Wir haben</a:t>
            </a:r>
            <a:br>
              <a:rPr kumimoji="0" lang="de-DE" altLang="de-DE" kern="0" dirty="0" smtClean="0">
                <a:solidFill>
                  <a:schemeClr val="bg1"/>
                </a:solidFill>
                <a:cs typeface="Arial" charset="0"/>
              </a:rPr>
            </a:br>
            <a:r>
              <a:rPr kumimoji="0" lang="de-DE" altLang="de-DE" kern="0" dirty="0" smtClean="0">
                <a:solidFill>
                  <a:srgbClr val="313193"/>
                </a:solidFill>
                <a:cs typeface="Arial" charset="0"/>
              </a:rPr>
              <a:t>so tolle </a:t>
            </a:r>
          </a:p>
          <a:p>
            <a:pPr marL="0" indent="0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kumimoji="0" lang="de-DE" altLang="de-DE" kern="0" dirty="0" smtClean="0">
                <a:solidFill>
                  <a:srgbClr val="313193"/>
                </a:solidFill>
                <a:cs typeface="Arial" charset="0"/>
              </a:rPr>
              <a:t>Sachen!!!</a:t>
            </a:r>
            <a:endParaRPr kumimoji="0" lang="de-DE" altLang="de-DE" sz="2400" kern="0" dirty="0" smtClean="0">
              <a:solidFill>
                <a:srgbClr val="313193"/>
              </a:solidFill>
              <a:cs typeface="Arial" charset="0"/>
            </a:endParaRPr>
          </a:p>
        </p:txBody>
      </p:sp>
      <p:pic>
        <p:nvPicPr>
          <p:cNvPr id="9" name="Picture 11" descr="Wicki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3284562"/>
            <a:ext cx="2188335" cy="3096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" name="Picture 2" descr="http://3.bp.blogspot.com/-1PZtXJDJZ3w/UHV5Dtktu-I/AAAAAAAAANc/U56GefPOPZY/s400/road_sign_need_help_950918_thumb_2889558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8324" y="1340768"/>
            <a:ext cx="1872208" cy="1872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214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FES Pfungstadt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F9B6FB-AAB5-4A65-B225-A46A2B35C2F6}" type="slidenum">
              <a:rPr lang="de-DE"/>
              <a:pPr>
                <a:defRPr/>
              </a:pPr>
              <a:t>3</a:t>
            </a:fld>
            <a:endParaRPr lang="de-DE"/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76200"/>
            <a:ext cx="7620000" cy="1143000"/>
          </a:xfrm>
        </p:spPr>
        <p:txBody>
          <a:bodyPr/>
          <a:lstStyle/>
          <a:p>
            <a:pPr eaLnBrk="1" hangingPunct="1"/>
            <a:r>
              <a:rPr lang="de-DE" altLang="de-DE" sz="3600" b="1" dirty="0" smtClean="0">
                <a:solidFill>
                  <a:srgbClr val="2C2C86"/>
                </a:solidFill>
                <a:latin typeface="Arial" charset="0"/>
              </a:rPr>
              <a:t>	</a:t>
            </a:r>
            <a:r>
              <a:rPr lang="de-DE" altLang="de-DE" sz="3600" b="1" dirty="0">
                <a:solidFill>
                  <a:srgbClr val="2C2C86"/>
                </a:solidFill>
                <a:latin typeface="Arial" charset="0"/>
              </a:rPr>
              <a:t>Fach-Curriculum Mathematik </a:t>
            </a:r>
            <a:endParaRPr lang="de-DE" altLang="de-DE" sz="3600" b="1" dirty="0" smtClean="0">
              <a:solidFill>
                <a:srgbClr val="2C2C86"/>
              </a:solidFill>
              <a:latin typeface="Arial" charset="0"/>
            </a:endParaRPr>
          </a:p>
        </p:txBody>
      </p:sp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6658345"/>
              </p:ext>
            </p:extLst>
          </p:nvPr>
        </p:nvGraphicFramePr>
        <p:xfrm>
          <a:off x="1691679" y="1637886"/>
          <a:ext cx="4896544" cy="50588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1988"/>
                <a:gridCol w="2212309"/>
                <a:gridCol w="2232247"/>
              </a:tblGrid>
              <a:tr h="454361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DE" sz="1800" dirty="0" err="1" smtClean="0">
                          <a:solidFill>
                            <a:srgbClr val="313193"/>
                          </a:solidFill>
                          <a:effectLst/>
                        </a:rPr>
                        <a:t>Jg</a:t>
                      </a:r>
                      <a:endParaRPr lang="de-DE" sz="1800" dirty="0">
                        <a:solidFill>
                          <a:srgbClr val="313193"/>
                        </a:solidFill>
                        <a:effectLst/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rgbClr val="313193"/>
                          </a:solidFill>
                          <a:effectLst/>
                        </a:rPr>
                        <a:t>Gymnasium</a:t>
                      </a:r>
                      <a:endParaRPr lang="de-DE" sz="1600" dirty="0">
                        <a:solidFill>
                          <a:srgbClr val="313193"/>
                        </a:solidFill>
                        <a:effectLst/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dirty="0" err="1">
                          <a:solidFill>
                            <a:srgbClr val="313193"/>
                          </a:solidFill>
                          <a:effectLst/>
                        </a:rPr>
                        <a:t>Fö</a:t>
                      </a:r>
                      <a:r>
                        <a:rPr lang="de-DE" sz="1600" dirty="0">
                          <a:solidFill>
                            <a:srgbClr val="313193"/>
                          </a:solidFill>
                          <a:effectLst/>
                        </a:rPr>
                        <a:t>-Stufe / Verbund</a:t>
                      </a:r>
                      <a:endParaRPr lang="de-DE" sz="1600" dirty="0">
                        <a:solidFill>
                          <a:srgbClr val="313193"/>
                        </a:solidFill>
                        <a:effectLst/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28641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rgbClr val="C00000"/>
                          </a:solidFill>
                          <a:effectLst/>
                        </a:rPr>
                        <a:t>5</a:t>
                      </a:r>
                      <a:endParaRPr lang="de-DE" sz="1050" dirty="0">
                        <a:solidFill>
                          <a:srgbClr val="C00000"/>
                        </a:solidFill>
                        <a:effectLst/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erl.</a:t>
                      </a:r>
                      <a:endParaRPr lang="de-DE" sz="1600" dirty="0">
                        <a:solidFill>
                          <a:srgbClr val="333333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EW</a:t>
                      </a:r>
                      <a:endParaRPr lang="de-DE" sz="1600" dirty="0">
                        <a:solidFill>
                          <a:srgbClr val="333333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60040"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DE" sz="16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dirty="0" err="1" smtClean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Ev</a:t>
                      </a:r>
                      <a:endParaRPr lang="de-DE" sz="1600" dirty="0">
                        <a:solidFill>
                          <a:srgbClr val="333333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Ho, </a:t>
                      </a:r>
                      <a:r>
                        <a:rPr lang="de-DE" sz="1600" dirty="0" err="1" smtClean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Kw</a:t>
                      </a:r>
                      <a:r>
                        <a:rPr lang="de-DE" sz="1600" dirty="0" smtClean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, JS, </a:t>
                      </a:r>
                      <a:r>
                        <a:rPr lang="de-DE" sz="1600" dirty="0" err="1" smtClean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Lj</a:t>
                      </a:r>
                      <a:endParaRPr lang="de-DE" sz="1600" dirty="0">
                        <a:solidFill>
                          <a:srgbClr val="333333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32048"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DE" sz="16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STN, WUN, </a:t>
                      </a:r>
                      <a:r>
                        <a:rPr lang="de-DE" sz="1600" dirty="0" err="1" smtClean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Jung.Vera</a:t>
                      </a:r>
                      <a:endParaRPr lang="de-DE" sz="1600" dirty="0">
                        <a:solidFill>
                          <a:srgbClr val="333333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Ho, </a:t>
                      </a:r>
                      <a:r>
                        <a:rPr lang="de-DE" sz="1600" dirty="0" err="1" smtClean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Kw</a:t>
                      </a:r>
                      <a:r>
                        <a:rPr lang="de-DE" sz="1600" smtClean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, Li</a:t>
                      </a:r>
                      <a:endParaRPr lang="de-DE" sz="1600" dirty="0">
                        <a:solidFill>
                          <a:srgbClr val="333333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60040"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DE" sz="16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Sf,</a:t>
                      </a:r>
                      <a:r>
                        <a:rPr lang="de-DE" sz="1600" baseline="0" dirty="0" smtClean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Ha</a:t>
                      </a:r>
                      <a:endParaRPr lang="de-DE" sz="1600" dirty="0">
                        <a:solidFill>
                          <a:srgbClr val="333333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SP, WA</a:t>
                      </a:r>
                      <a:endParaRPr lang="de-DE" sz="1600" dirty="0">
                        <a:solidFill>
                          <a:srgbClr val="333333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24745"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DE" sz="16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dirty="0" err="1" smtClean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Pel</a:t>
                      </a:r>
                      <a:endParaRPr lang="de-DE" sz="1600" dirty="0">
                        <a:solidFill>
                          <a:srgbClr val="333333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EW</a:t>
                      </a:r>
                      <a:endParaRPr lang="de-DE" sz="1600" dirty="0">
                        <a:solidFill>
                          <a:srgbClr val="333333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24745"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DE" sz="16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  <a:latin typeface="+mn-lt"/>
                        </a:rPr>
                        <a:t> </a:t>
                      </a:r>
                      <a:endParaRPr lang="de-DE" sz="1600" dirty="0">
                        <a:solidFill>
                          <a:srgbClr val="333333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  <a:latin typeface="+mn-lt"/>
                        </a:rPr>
                        <a:t> </a:t>
                      </a:r>
                      <a:endParaRPr lang="de-DE" sz="1600" dirty="0">
                        <a:solidFill>
                          <a:srgbClr val="333333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24745"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DE" sz="1600" b="1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</a:t>
                      </a:r>
                      <a:endParaRPr lang="de-DE" sz="1600" b="1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HKM</a:t>
                      </a:r>
                      <a:endParaRPr lang="de-DE" sz="1600" dirty="0">
                        <a:solidFill>
                          <a:srgbClr val="333333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-</a:t>
                      </a:r>
                      <a:endParaRPr lang="de-DE" sz="1600" dirty="0">
                        <a:solidFill>
                          <a:srgbClr val="333333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24745"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DE" sz="1050" b="1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Q1/2</a:t>
                      </a:r>
                      <a:endParaRPr lang="de-DE" sz="1050" b="1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HKM</a:t>
                      </a:r>
                      <a:endParaRPr lang="de-DE" sz="1600" dirty="0">
                        <a:solidFill>
                          <a:srgbClr val="333333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-</a:t>
                      </a:r>
                      <a:endParaRPr lang="de-DE" sz="1600" dirty="0">
                        <a:solidFill>
                          <a:srgbClr val="333333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24745"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DE" sz="1050" b="1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Q3/4</a:t>
                      </a:r>
                      <a:endParaRPr lang="de-DE" sz="1050" b="1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HKM</a:t>
                      </a:r>
                      <a:endParaRPr lang="de-DE" sz="1600" dirty="0">
                        <a:solidFill>
                          <a:srgbClr val="333333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-</a:t>
                      </a:r>
                      <a:endParaRPr lang="de-DE" sz="1600" dirty="0">
                        <a:solidFill>
                          <a:srgbClr val="333333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3" name="Textfeld 2"/>
          <p:cNvSpPr txBox="1"/>
          <p:nvPr/>
        </p:nvSpPr>
        <p:spPr>
          <a:xfrm>
            <a:off x="1619672" y="1268760"/>
            <a:ext cx="69847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0" dirty="0" smtClean="0">
                <a:latin typeface="+mn-lt"/>
              </a:rPr>
              <a:t>Kompetenzraster je Unterrichtsthema</a:t>
            </a:r>
            <a:endParaRPr lang="de-DE" sz="1600" b="0" dirty="0">
              <a:latin typeface="+mn-lt"/>
            </a:endParaRPr>
          </a:p>
        </p:txBody>
      </p:sp>
      <p:sp>
        <p:nvSpPr>
          <p:cNvPr id="10" name="Explosion 2 9"/>
          <p:cNvSpPr/>
          <p:nvPr/>
        </p:nvSpPr>
        <p:spPr bwMode="auto">
          <a:xfrm rot="1106981">
            <a:off x="6146417" y="5067044"/>
            <a:ext cx="3099806" cy="1605964"/>
          </a:xfrm>
          <a:prstGeom prst="irregularSeal2">
            <a:avLst/>
          </a:prstGeom>
          <a:solidFill>
            <a:schemeClr val="tx1">
              <a:lumMod val="50000"/>
              <a:lumOff val="50000"/>
            </a:schemeClr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0" tIns="0" rIns="108000" bIns="720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dirty="0" smtClean="0">
                <a:solidFill>
                  <a:srgbClr val="C00000"/>
                </a:solidFill>
              </a:rPr>
              <a:t>Abgabe:</a:t>
            </a:r>
          </a:p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dirty="0" smtClean="0">
                <a:solidFill>
                  <a:srgbClr val="C00000"/>
                </a:solidFill>
              </a:rPr>
              <a:t>Mi., 4</a:t>
            </a:r>
            <a:r>
              <a:rPr kumimoji="1" lang="de-DE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.</a:t>
            </a:r>
            <a:r>
              <a:rPr kumimoji="1" lang="de-DE" sz="20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 Mai</a:t>
            </a:r>
            <a:endParaRPr kumimoji="1" lang="de-DE" sz="2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11" name="Explosion 2 10"/>
          <p:cNvSpPr/>
          <p:nvPr/>
        </p:nvSpPr>
        <p:spPr bwMode="auto">
          <a:xfrm rot="1106981">
            <a:off x="6014624" y="3279925"/>
            <a:ext cx="3469263" cy="1944216"/>
          </a:xfrm>
          <a:prstGeom prst="irregularSeal2">
            <a:avLst/>
          </a:prstGeom>
          <a:solidFill>
            <a:schemeClr val="tx1">
              <a:lumMod val="50000"/>
              <a:lumOff val="50000"/>
            </a:schemeClr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dirty="0" smtClean="0">
                <a:solidFill>
                  <a:srgbClr val="C00000"/>
                </a:solidFill>
              </a:rPr>
              <a:t>Beschluss:</a:t>
            </a:r>
          </a:p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dirty="0" smtClean="0">
                <a:solidFill>
                  <a:srgbClr val="C00000"/>
                </a:solidFill>
              </a:rPr>
              <a:t>FK Mathe Mi., 4. Mai</a:t>
            </a:r>
            <a:endParaRPr kumimoji="1" lang="de-DE" sz="2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12" name="Explosion 2 11"/>
          <p:cNvSpPr/>
          <p:nvPr/>
        </p:nvSpPr>
        <p:spPr bwMode="auto">
          <a:xfrm rot="1106981">
            <a:off x="6086633" y="1407717"/>
            <a:ext cx="3469263" cy="1944216"/>
          </a:xfrm>
          <a:prstGeom prst="irregularSeal2">
            <a:avLst/>
          </a:prstGeom>
          <a:solidFill>
            <a:schemeClr val="tx1">
              <a:lumMod val="50000"/>
              <a:lumOff val="50000"/>
            </a:schemeClr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de-DE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FK Mathe</a:t>
            </a:r>
            <a:br>
              <a:rPr kumimoji="1" lang="de-DE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</a:br>
            <a:r>
              <a:rPr kumimoji="1" lang="de-DE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Mi., 3. </a:t>
            </a:r>
            <a:r>
              <a:rPr lang="de-DE" dirty="0" smtClean="0">
                <a:solidFill>
                  <a:srgbClr val="C00000"/>
                </a:solidFill>
              </a:rPr>
              <a:t>Feb.</a:t>
            </a:r>
            <a:endParaRPr kumimoji="1" lang="de-DE" sz="2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88326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7.10.2015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FES Pfungstadt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F9B6FB-AAB5-4A65-B225-A46A2B35C2F6}" type="slidenum">
              <a:rPr lang="de-DE"/>
              <a:pPr>
                <a:defRPr/>
              </a:pPr>
              <a:t>4</a:t>
            </a:fld>
            <a:endParaRPr lang="de-DE"/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76200"/>
            <a:ext cx="7620000" cy="1143000"/>
          </a:xfrm>
        </p:spPr>
        <p:txBody>
          <a:bodyPr/>
          <a:lstStyle/>
          <a:p>
            <a:pPr eaLnBrk="1" hangingPunct="1"/>
            <a:r>
              <a:rPr lang="de-DE" altLang="de-DE" sz="3600" b="1" dirty="0" smtClean="0">
                <a:solidFill>
                  <a:srgbClr val="2C2C86"/>
                </a:solidFill>
                <a:latin typeface="Arial" charset="0"/>
              </a:rPr>
              <a:t>	</a:t>
            </a:r>
            <a:r>
              <a:rPr lang="de-DE" altLang="de-DE" sz="3600" b="1" dirty="0">
                <a:solidFill>
                  <a:srgbClr val="2C2C86"/>
                </a:solidFill>
                <a:latin typeface="Arial" charset="0"/>
              </a:rPr>
              <a:t>Fach-Curriculum Mathematik </a:t>
            </a:r>
            <a:endParaRPr lang="de-DE" altLang="de-DE" sz="3600" b="1" dirty="0" smtClean="0">
              <a:solidFill>
                <a:srgbClr val="2C2C86"/>
              </a:solidFill>
              <a:latin typeface="Arial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331640" y="1233890"/>
            <a:ext cx="5832648" cy="451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>
              <a:spcBef>
                <a:spcPct val="20000"/>
              </a:spcBef>
              <a:buClr>
                <a:schemeClr val="tx1"/>
              </a:buClr>
              <a:defRPr/>
            </a:pPr>
            <a:r>
              <a:rPr lang="de-DE" sz="1800" b="0" dirty="0">
                <a:latin typeface="+mn-lt"/>
              </a:rPr>
              <a:t>Kompetenzraster: Überfachliche Kompetenzen </a:t>
            </a:r>
            <a:r>
              <a:rPr lang="de-DE" sz="1800" b="0" dirty="0" smtClean="0">
                <a:latin typeface="+mn-lt"/>
              </a:rPr>
              <a:t>5 </a:t>
            </a:r>
            <a:r>
              <a:rPr lang="de-DE" sz="1800" b="0" dirty="0">
                <a:latin typeface="+mn-lt"/>
              </a:rPr>
              <a:t>– </a:t>
            </a:r>
            <a:r>
              <a:rPr lang="de-DE" sz="1800" b="0" dirty="0" smtClean="0">
                <a:latin typeface="+mn-lt"/>
              </a:rPr>
              <a:t>10</a:t>
            </a:r>
            <a:endParaRPr kumimoji="0" lang="de-DE" sz="1800" b="0" kern="0" dirty="0"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09337"/>
            <a:ext cx="9180512" cy="3176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007" y="1700808"/>
            <a:ext cx="2998810" cy="1522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feld 1"/>
          <p:cNvSpPr txBox="1"/>
          <p:nvPr/>
        </p:nvSpPr>
        <p:spPr>
          <a:xfrm>
            <a:off x="1900241" y="3223794"/>
            <a:ext cx="30243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>
                <a:latin typeface="+mn-lt"/>
              </a:rPr>
              <a:t>Verantw. Verbund:    </a:t>
            </a:r>
            <a:r>
              <a:rPr lang="de-DE" sz="1400" b="0" dirty="0" smtClean="0">
                <a:solidFill>
                  <a:srgbClr val="C00000"/>
                </a:solidFill>
                <a:latin typeface="+mn-lt"/>
              </a:rPr>
              <a:t>XY</a:t>
            </a:r>
            <a:endParaRPr lang="de-DE" sz="1400" b="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5327163" y="3250132"/>
            <a:ext cx="30243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>
                <a:latin typeface="+mn-lt"/>
              </a:rPr>
              <a:t>Verantw. </a:t>
            </a:r>
            <a:r>
              <a:rPr lang="de-DE" sz="1400" dirty="0" err="1" smtClean="0">
                <a:latin typeface="+mn-lt"/>
              </a:rPr>
              <a:t>Gym</a:t>
            </a:r>
            <a:r>
              <a:rPr lang="de-DE" sz="1400" dirty="0" smtClean="0">
                <a:latin typeface="+mn-lt"/>
              </a:rPr>
              <a:t>:    </a:t>
            </a:r>
            <a:r>
              <a:rPr lang="de-DE" sz="1400" b="0" dirty="0" smtClean="0">
                <a:solidFill>
                  <a:srgbClr val="C00000"/>
                </a:solidFill>
                <a:latin typeface="+mn-lt"/>
              </a:rPr>
              <a:t>BRE, Sf</a:t>
            </a:r>
            <a:endParaRPr lang="de-DE" sz="1400" b="0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4617" y="1701560"/>
            <a:ext cx="3319831" cy="1522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lkenförmige Legende 2"/>
          <p:cNvSpPr/>
          <p:nvPr/>
        </p:nvSpPr>
        <p:spPr bwMode="auto">
          <a:xfrm>
            <a:off x="35496" y="1700808"/>
            <a:ext cx="1152128" cy="761493"/>
          </a:xfrm>
          <a:prstGeom prst="cloudCallout">
            <a:avLst>
              <a:gd name="adj1" fmla="val 98899"/>
              <a:gd name="adj2" fmla="val 35926"/>
            </a:avLst>
          </a:prstGeom>
          <a:solidFill>
            <a:srgbClr val="FFFF00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rot="0" spcFirstLastPara="0" vertOverflow="overflow" horzOverflow="overflow" vert="horz" wrap="square" lIns="36000" tIns="0" rIns="3600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de-DE" sz="1600" b="0" dirty="0">
                <a:solidFill>
                  <a:srgbClr val="313193"/>
                </a:solidFill>
                <a:latin typeface="+mn-lt"/>
              </a:rPr>
              <a:t>Excel</a:t>
            </a:r>
          </a:p>
        </p:txBody>
      </p:sp>
      <p:sp>
        <p:nvSpPr>
          <p:cNvPr id="14" name="Wolkenförmige Legende 13"/>
          <p:cNvSpPr/>
          <p:nvPr/>
        </p:nvSpPr>
        <p:spPr bwMode="auto">
          <a:xfrm>
            <a:off x="35496" y="2751455"/>
            <a:ext cx="1512168" cy="806454"/>
          </a:xfrm>
          <a:prstGeom prst="cloudCallout">
            <a:avLst>
              <a:gd name="adj1" fmla="val 92363"/>
              <a:gd name="adj2" fmla="val -46011"/>
            </a:avLst>
          </a:prstGeom>
          <a:solidFill>
            <a:srgbClr val="FFFF00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36000" tIns="0" rIns="36000" bIns="0" numCol="1" rtlCol="0" anchor="t" anchorCtr="0" compatLnSpc="1">
            <a:prstTxWarp prst="textNoShape">
              <a:avLst/>
            </a:prstTxWarp>
          </a:bodyPr>
          <a:lstStyle/>
          <a:p>
            <a:pPr algn="r"/>
            <a:r>
              <a:rPr lang="de-DE" sz="1600" b="0" dirty="0">
                <a:solidFill>
                  <a:srgbClr val="313193"/>
                </a:solidFill>
                <a:latin typeface="+mn-lt"/>
              </a:rPr>
              <a:t>Tandem-Aufgaben</a:t>
            </a:r>
          </a:p>
        </p:txBody>
      </p:sp>
      <p:sp>
        <p:nvSpPr>
          <p:cNvPr id="15" name="Wolkenförmige Legende 14"/>
          <p:cNvSpPr/>
          <p:nvPr/>
        </p:nvSpPr>
        <p:spPr bwMode="auto">
          <a:xfrm>
            <a:off x="6944532" y="3377683"/>
            <a:ext cx="2160240" cy="729442"/>
          </a:xfrm>
          <a:prstGeom prst="cloudCallout">
            <a:avLst>
              <a:gd name="adj1" fmla="val -22672"/>
              <a:gd name="adj2" fmla="val -86179"/>
            </a:avLst>
          </a:prstGeom>
          <a:solidFill>
            <a:srgbClr val="FFFF00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36000" tIns="0" rIns="3600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sz="1600" b="0" dirty="0" smtClean="0">
                <a:solidFill>
                  <a:srgbClr val="313193"/>
                </a:solidFill>
                <a:latin typeface="+mn-lt"/>
              </a:rPr>
              <a:t>Besuch im</a:t>
            </a:r>
            <a:br>
              <a:rPr lang="de-DE" sz="1600" b="0" dirty="0" smtClean="0">
                <a:solidFill>
                  <a:srgbClr val="313193"/>
                </a:solidFill>
                <a:latin typeface="+mn-lt"/>
              </a:rPr>
            </a:br>
            <a:r>
              <a:rPr lang="de-DE" sz="1600" b="0" dirty="0" err="1" smtClean="0">
                <a:solidFill>
                  <a:srgbClr val="313193"/>
                </a:solidFill>
                <a:latin typeface="+mn-lt"/>
              </a:rPr>
              <a:t>Mathematikum</a:t>
            </a:r>
            <a:endParaRPr kumimoji="1" lang="de-DE" sz="1600" b="0" i="0" u="none" strike="noStrike" cap="none" normalizeH="0" baseline="0" dirty="0" smtClean="0">
              <a:ln>
                <a:noFill/>
              </a:ln>
              <a:solidFill>
                <a:srgbClr val="313193"/>
              </a:solidFill>
              <a:effectLst/>
              <a:latin typeface="+mn-lt"/>
            </a:endParaRPr>
          </a:p>
        </p:txBody>
      </p:sp>
      <p:sp>
        <p:nvSpPr>
          <p:cNvPr id="16" name="Wolkenförmige Legende 15"/>
          <p:cNvSpPr/>
          <p:nvPr/>
        </p:nvSpPr>
        <p:spPr bwMode="auto">
          <a:xfrm>
            <a:off x="7452319" y="1052736"/>
            <a:ext cx="1629267" cy="686790"/>
          </a:xfrm>
          <a:prstGeom prst="cloudCallout">
            <a:avLst>
              <a:gd name="adj1" fmla="val -34199"/>
              <a:gd name="adj2" fmla="val 79854"/>
            </a:avLst>
          </a:prstGeom>
          <a:solidFill>
            <a:srgbClr val="FFFF00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36000" tIns="0" rIns="36000" bIns="0" numCol="1" rtlCol="0" anchor="t" anchorCtr="0" compatLnSpc="1">
            <a:prstTxWarp prst="textNoShape">
              <a:avLst/>
            </a:prstTxWarp>
          </a:bodyPr>
          <a:lstStyle/>
          <a:p>
            <a:pPr algn="r"/>
            <a:r>
              <a:rPr lang="de-DE" sz="1600" b="0" dirty="0">
                <a:solidFill>
                  <a:srgbClr val="313193"/>
                </a:solidFill>
                <a:latin typeface="+mn-lt"/>
              </a:rPr>
              <a:t>Lern-Tagebuch</a:t>
            </a:r>
          </a:p>
        </p:txBody>
      </p:sp>
      <p:sp>
        <p:nvSpPr>
          <p:cNvPr id="17" name="Wolkenförmige Legende 16"/>
          <p:cNvSpPr/>
          <p:nvPr/>
        </p:nvSpPr>
        <p:spPr bwMode="auto">
          <a:xfrm>
            <a:off x="31286" y="692696"/>
            <a:ext cx="1444370" cy="729442"/>
          </a:xfrm>
          <a:prstGeom prst="cloudCallout">
            <a:avLst>
              <a:gd name="adj1" fmla="val 49977"/>
              <a:gd name="adj2" fmla="val 95218"/>
            </a:avLst>
          </a:prstGeom>
          <a:solidFill>
            <a:srgbClr val="FFFF00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36000" tIns="0" rIns="36000" bIns="0" numCol="1" rtlCol="0" anchor="t" anchorCtr="0" compatLnSpc="1">
            <a:prstTxWarp prst="textNoShape">
              <a:avLst/>
            </a:prstTxWarp>
          </a:bodyPr>
          <a:lstStyle/>
          <a:p>
            <a:pPr algn="r"/>
            <a:r>
              <a:rPr lang="de-DE" sz="1600" b="0" dirty="0">
                <a:solidFill>
                  <a:srgbClr val="313193"/>
                </a:solidFill>
                <a:latin typeface="+mn-lt"/>
              </a:rPr>
              <a:t>Gruppen-</a:t>
            </a:r>
            <a:br>
              <a:rPr lang="de-DE" sz="1600" b="0" dirty="0">
                <a:solidFill>
                  <a:srgbClr val="313193"/>
                </a:solidFill>
                <a:latin typeface="+mn-lt"/>
              </a:rPr>
            </a:br>
            <a:r>
              <a:rPr lang="de-DE" sz="1600" b="0" dirty="0">
                <a:solidFill>
                  <a:srgbClr val="313193"/>
                </a:solidFill>
                <a:latin typeface="+mn-lt"/>
              </a:rPr>
              <a:t>puzzle</a:t>
            </a:r>
          </a:p>
        </p:txBody>
      </p:sp>
      <p:sp>
        <p:nvSpPr>
          <p:cNvPr id="18" name="Wolkenförmige Legende 17"/>
          <p:cNvSpPr/>
          <p:nvPr/>
        </p:nvSpPr>
        <p:spPr bwMode="auto">
          <a:xfrm>
            <a:off x="7514733" y="2064665"/>
            <a:ext cx="1629267" cy="686790"/>
          </a:xfrm>
          <a:prstGeom prst="cloudCallout">
            <a:avLst>
              <a:gd name="adj1" fmla="val -63251"/>
              <a:gd name="adj2" fmla="val 48527"/>
            </a:avLst>
          </a:prstGeom>
          <a:solidFill>
            <a:srgbClr val="FFFF00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36000" tIns="0" rIns="36000" bIns="0" numCol="1" rtlCol="0" anchor="t" anchorCtr="0" compatLnSpc="1">
            <a:prstTxWarp prst="textNoShape">
              <a:avLst/>
            </a:prstTxWarp>
          </a:bodyPr>
          <a:lstStyle/>
          <a:p>
            <a:pPr algn="r"/>
            <a:r>
              <a:rPr lang="de-DE" sz="1600" b="0" dirty="0">
                <a:solidFill>
                  <a:srgbClr val="313193"/>
                </a:solidFill>
                <a:latin typeface="+mn-lt"/>
              </a:rPr>
              <a:t>Formel-sammlung</a:t>
            </a:r>
          </a:p>
        </p:txBody>
      </p:sp>
    </p:spTree>
    <p:extLst>
      <p:ext uri="{BB962C8B-B14F-4D97-AF65-F5344CB8AC3E}">
        <p14:creationId xmlns:p14="http://schemas.microsoft.com/office/powerpoint/2010/main" val="373773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FES Pfungstadt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956B94-EB49-4C3E-A9D8-70822FE840A6}" type="slidenum">
              <a:rPr lang="de-DE"/>
              <a:pPr>
                <a:defRPr/>
              </a:pPr>
              <a:t>5</a:t>
            </a:fld>
            <a:endParaRPr lang="de-DE"/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>
          <a:xfrm>
            <a:off x="1504950" y="76200"/>
            <a:ext cx="7620000" cy="1143000"/>
          </a:xfrm>
        </p:spPr>
        <p:txBody>
          <a:bodyPr/>
          <a:lstStyle/>
          <a:p>
            <a:pPr eaLnBrk="1" hangingPunct="1"/>
            <a:r>
              <a:rPr lang="de-DE" altLang="de-DE" sz="3600" b="1" smtClean="0">
                <a:solidFill>
                  <a:srgbClr val="2C2C86"/>
                </a:solidFill>
                <a:latin typeface="Arial" charset="0"/>
              </a:rPr>
              <a:t>Verschiedenes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00188" y="1412875"/>
            <a:ext cx="6959600" cy="4104357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FontTx/>
              <a:buChar char="•"/>
              <a:defRPr/>
            </a:pPr>
            <a:r>
              <a:rPr lang="de-DE" dirty="0">
                <a:solidFill>
                  <a:schemeClr val="bg2">
                    <a:lumMod val="50000"/>
                  </a:schemeClr>
                </a:solidFill>
                <a:cs typeface="Arial" charset="0"/>
              </a:rPr>
              <a:t>Tag der offenen Tür</a:t>
            </a:r>
          </a:p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FontTx/>
              <a:buChar char="•"/>
              <a:defRPr/>
            </a:pPr>
            <a:r>
              <a:rPr lang="de-DE" dirty="0" smtClean="0">
                <a:solidFill>
                  <a:schemeClr val="bg2">
                    <a:lumMod val="50000"/>
                  </a:schemeClr>
                </a:solidFill>
                <a:cs typeface="Arial" charset="0"/>
              </a:rPr>
              <a:t>Känguru </a:t>
            </a:r>
            <a:r>
              <a:rPr lang="de-DE" dirty="0">
                <a:solidFill>
                  <a:schemeClr val="bg2">
                    <a:lumMod val="50000"/>
                  </a:schemeClr>
                </a:solidFill>
                <a:cs typeface="Arial" charset="0"/>
              </a:rPr>
              <a:t>der </a:t>
            </a:r>
            <a:r>
              <a:rPr lang="de-DE" dirty="0" smtClean="0">
                <a:solidFill>
                  <a:schemeClr val="bg2">
                    <a:lumMod val="50000"/>
                  </a:schemeClr>
                </a:solidFill>
                <a:cs typeface="Arial" charset="0"/>
              </a:rPr>
              <a:t>Mathematik</a:t>
            </a:r>
          </a:p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FontTx/>
              <a:buChar char="•"/>
              <a:defRPr/>
            </a:pPr>
            <a:r>
              <a:rPr lang="de-DE" dirty="0" smtClean="0">
                <a:solidFill>
                  <a:schemeClr val="bg2">
                    <a:lumMod val="50000"/>
                  </a:schemeClr>
                </a:solidFill>
                <a:cs typeface="Arial" charset="0"/>
              </a:rPr>
              <a:t>Beschaffungswünsche </a:t>
            </a:r>
            <a:r>
              <a:rPr lang="de-DE" dirty="0" smtClean="0">
                <a:solidFill>
                  <a:schemeClr val="bg2">
                    <a:lumMod val="50000"/>
                  </a:schemeClr>
                </a:solidFill>
                <a:cs typeface="Arial" charset="0"/>
              </a:rPr>
              <a:t>… ?</a:t>
            </a:r>
            <a:endParaRPr lang="de-DE" dirty="0">
              <a:solidFill>
                <a:schemeClr val="bg2">
                  <a:lumMod val="50000"/>
                </a:schemeClr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FES Pfungstadt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5F89DC-3BCC-4B11-A3DB-F0489139EBAE}" type="slidenum">
              <a:rPr lang="de-DE"/>
              <a:pPr>
                <a:defRPr/>
              </a:pPr>
              <a:t>6</a:t>
            </a:fld>
            <a:endParaRPr lang="de-DE"/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>
          <a:xfrm>
            <a:off x="1504950" y="76200"/>
            <a:ext cx="7620000" cy="1143000"/>
          </a:xfrm>
        </p:spPr>
        <p:txBody>
          <a:bodyPr/>
          <a:lstStyle/>
          <a:p>
            <a:pPr eaLnBrk="1" hangingPunct="1"/>
            <a:r>
              <a:rPr lang="de-DE" altLang="de-DE" sz="3600" b="1" dirty="0">
                <a:solidFill>
                  <a:srgbClr val="2C2C86"/>
                </a:solidFill>
                <a:latin typeface="Arial" charset="0"/>
              </a:rPr>
              <a:t>Känguru der Mathematik</a:t>
            </a:r>
            <a:endParaRPr lang="de-DE" altLang="de-DE" sz="3600" b="1" dirty="0" smtClean="0">
              <a:solidFill>
                <a:srgbClr val="2C2C86"/>
              </a:solidFill>
              <a:latin typeface="Arial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500188" y="1412875"/>
            <a:ext cx="6959600" cy="4896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l"/>
              <a:defRPr sz="32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–"/>
              <a:defRPr sz="28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400" b="1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–"/>
              <a:defRPr sz="2000" b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 marL="609600" indent="-609600" eaLnBrk="1" hangingPunct="1">
              <a:lnSpc>
                <a:spcPct val="80000"/>
              </a:lnSpc>
              <a:spcAft>
                <a:spcPts val="1800"/>
              </a:spcAft>
              <a:buClr>
                <a:schemeClr val="tx1"/>
              </a:buClr>
              <a:buFontTx/>
              <a:buChar char="•"/>
              <a:defRPr/>
            </a:pPr>
            <a:r>
              <a:rPr kumimoji="0" lang="de-DE" kern="0" dirty="0" smtClean="0">
                <a:solidFill>
                  <a:schemeClr val="bg2">
                    <a:lumMod val="50000"/>
                  </a:schemeClr>
                </a:solidFill>
                <a:cs typeface="Arial" charset="0"/>
              </a:rPr>
              <a:t>Abgabe Anmeldung:</a:t>
            </a:r>
          </a:p>
          <a:p>
            <a:pPr marL="1009650" lvl="1" indent="-609600" eaLnBrk="1" hangingPunct="1">
              <a:lnSpc>
                <a:spcPct val="80000"/>
              </a:lnSpc>
              <a:buClr>
                <a:schemeClr val="tx1"/>
              </a:buClr>
              <a:buFontTx/>
              <a:buChar char="•"/>
              <a:defRPr/>
            </a:pPr>
            <a:r>
              <a:rPr kumimoji="0" lang="de-DE" b="0" kern="0" dirty="0" smtClean="0">
                <a:solidFill>
                  <a:schemeClr val="bg2">
                    <a:lumMod val="50000"/>
                  </a:schemeClr>
                </a:solidFill>
                <a:cs typeface="Arial" charset="0"/>
              </a:rPr>
              <a:t>Teilnehmerliste (Excel) </a:t>
            </a:r>
            <a:r>
              <a:rPr kumimoji="0" lang="de-DE" b="0" kern="0" dirty="0" smtClean="0">
                <a:solidFill>
                  <a:srgbClr val="313193"/>
                </a:solidFill>
                <a:cs typeface="Arial" charset="0"/>
              </a:rPr>
              <a:t>per Mail</a:t>
            </a:r>
          </a:p>
          <a:p>
            <a:pPr marL="1009650" lvl="1" indent="-609600" eaLnBrk="1" hangingPunct="1">
              <a:lnSpc>
                <a:spcPct val="80000"/>
              </a:lnSpc>
              <a:buClr>
                <a:schemeClr val="tx1"/>
              </a:buClr>
              <a:buFontTx/>
              <a:buChar char="•"/>
              <a:defRPr/>
            </a:pPr>
            <a:r>
              <a:rPr kumimoji="0" lang="de-DE" b="0" kern="0" dirty="0" smtClean="0">
                <a:solidFill>
                  <a:schemeClr val="bg2">
                    <a:lumMod val="50000"/>
                  </a:schemeClr>
                </a:solidFill>
                <a:cs typeface="Arial" charset="0"/>
              </a:rPr>
              <a:t>Startgeld</a:t>
            </a:r>
            <a:r>
              <a:rPr kumimoji="0" lang="de-DE" b="0" kern="0" dirty="0">
                <a:solidFill>
                  <a:schemeClr val="bg2">
                    <a:lumMod val="50000"/>
                  </a:schemeClr>
                </a:solidFill>
                <a:cs typeface="Arial" charset="0"/>
              </a:rPr>
              <a:t> </a:t>
            </a:r>
            <a:r>
              <a:rPr kumimoji="0" lang="de-DE" b="0" kern="0" dirty="0" smtClean="0">
                <a:solidFill>
                  <a:schemeClr val="bg2">
                    <a:lumMod val="50000"/>
                  </a:schemeClr>
                </a:solidFill>
                <a:cs typeface="Arial" charset="0"/>
              </a:rPr>
              <a:t>(2 € je </a:t>
            </a:r>
            <a:r>
              <a:rPr kumimoji="0" lang="de-DE" b="0" kern="0" dirty="0" err="1" smtClean="0">
                <a:solidFill>
                  <a:schemeClr val="bg2">
                    <a:lumMod val="50000"/>
                  </a:schemeClr>
                </a:solidFill>
                <a:cs typeface="Arial" charset="0"/>
              </a:rPr>
              <a:t>SuS</a:t>
            </a:r>
            <a:r>
              <a:rPr kumimoji="0" lang="de-DE" b="0" kern="0" dirty="0" smtClean="0">
                <a:solidFill>
                  <a:schemeClr val="bg2">
                    <a:lumMod val="50000"/>
                  </a:schemeClr>
                </a:solidFill>
                <a:cs typeface="Arial" charset="0"/>
              </a:rPr>
              <a:t>)</a:t>
            </a:r>
          </a:p>
          <a:p>
            <a:pPr marL="360000" indent="0" eaLnBrk="1" hangingPunct="1">
              <a:lnSpc>
                <a:spcPct val="80000"/>
              </a:lnSpc>
              <a:spcBef>
                <a:spcPts val="2400"/>
              </a:spcBef>
              <a:buClr>
                <a:schemeClr val="tx1"/>
              </a:buClr>
              <a:buNone/>
              <a:defRPr/>
            </a:pPr>
            <a:r>
              <a:rPr kumimoji="0" lang="de-DE" sz="2800" b="0" kern="0" dirty="0" smtClean="0">
                <a:solidFill>
                  <a:schemeClr val="bg2">
                    <a:lumMod val="50000"/>
                  </a:schemeClr>
                </a:solidFill>
                <a:cs typeface="Arial" charset="0"/>
              </a:rPr>
              <a:t>am Fr.</a:t>
            </a:r>
            <a:r>
              <a:rPr kumimoji="0" lang="de-DE" kern="0" dirty="0" smtClean="0">
                <a:solidFill>
                  <a:schemeClr val="bg2">
                    <a:lumMod val="50000"/>
                  </a:schemeClr>
                </a:solidFill>
                <a:cs typeface="Arial" charset="0"/>
              </a:rPr>
              <a:t> </a:t>
            </a:r>
            <a:r>
              <a:rPr lang="de-DE" dirty="0">
                <a:solidFill>
                  <a:srgbClr val="C00000"/>
                </a:solidFill>
              </a:rPr>
              <a:t>19. Februar 2016</a:t>
            </a:r>
            <a:r>
              <a:rPr kumimoji="0" lang="de-DE" sz="2800" b="0" kern="0" dirty="0">
                <a:solidFill>
                  <a:schemeClr val="bg2">
                    <a:lumMod val="50000"/>
                  </a:schemeClr>
                </a:solidFill>
                <a:cs typeface="Arial" charset="0"/>
              </a:rPr>
              <a:t>, 14:oo </a:t>
            </a:r>
            <a:r>
              <a:rPr kumimoji="0" lang="de-DE" sz="2800" b="0" kern="0" dirty="0" smtClean="0">
                <a:solidFill>
                  <a:schemeClr val="bg2">
                    <a:lumMod val="50000"/>
                  </a:schemeClr>
                </a:solidFill>
                <a:cs typeface="Arial" charset="0"/>
              </a:rPr>
              <a:t>Uhr</a:t>
            </a:r>
          </a:p>
          <a:p>
            <a:pPr marL="609600" indent="-609600" eaLnBrk="1" hangingPunct="1">
              <a:lnSpc>
                <a:spcPct val="80000"/>
              </a:lnSpc>
              <a:spcBef>
                <a:spcPts val="2400"/>
              </a:spcBef>
              <a:buClr>
                <a:schemeClr val="tx1"/>
              </a:buClr>
              <a:buFontTx/>
              <a:buChar char="•"/>
              <a:defRPr/>
            </a:pPr>
            <a:r>
              <a:rPr kumimoji="0" lang="de-DE" kern="0" dirty="0" smtClean="0">
                <a:solidFill>
                  <a:schemeClr val="bg2">
                    <a:lumMod val="50000"/>
                  </a:schemeClr>
                </a:solidFill>
                <a:cs typeface="Arial" charset="0"/>
              </a:rPr>
              <a:t>Wettstreit: </a:t>
            </a:r>
          </a:p>
          <a:p>
            <a:pPr marL="0" indent="0" eaLnBrk="1" hangingPunct="1">
              <a:lnSpc>
                <a:spcPct val="80000"/>
              </a:lnSpc>
              <a:spcBef>
                <a:spcPts val="2400"/>
              </a:spcBef>
              <a:buClr>
                <a:schemeClr val="tx1"/>
              </a:buClr>
              <a:buNone/>
              <a:defRPr/>
            </a:pPr>
            <a:r>
              <a:rPr kumimoji="0" lang="de-DE" kern="0" dirty="0" smtClean="0">
                <a:solidFill>
                  <a:schemeClr val="bg2">
                    <a:lumMod val="50000"/>
                  </a:schemeClr>
                </a:solidFill>
                <a:cs typeface="Arial" charset="0"/>
              </a:rPr>
              <a:t>	</a:t>
            </a:r>
            <a:r>
              <a:rPr kumimoji="0" lang="de-DE" sz="2800" b="0" kern="0" dirty="0">
                <a:solidFill>
                  <a:schemeClr val="bg2">
                    <a:lumMod val="50000"/>
                  </a:schemeClr>
                </a:solidFill>
                <a:cs typeface="Arial" charset="0"/>
              </a:rPr>
              <a:t>am Do</a:t>
            </a:r>
            <a:r>
              <a:rPr kumimoji="0" lang="de-DE" sz="2800" b="0" kern="0" dirty="0" smtClean="0">
                <a:solidFill>
                  <a:schemeClr val="bg2">
                    <a:lumMod val="50000"/>
                  </a:schemeClr>
                </a:solidFill>
                <a:cs typeface="Arial" charset="0"/>
              </a:rPr>
              <a:t>.,  </a:t>
            </a:r>
            <a:r>
              <a:rPr lang="de-DE" dirty="0" smtClean="0">
                <a:solidFill>
                  <a:srgbClr val="C00000"/>
                </a:solidFill>
              </a:rPr>
              <a:t>17</a:t>
            </a:r>
            <a:r>
              <a:rPr lang="de-DE" dirty="0">
                <a:solidFill>
                  <a:srgbClr val="C00000"/>
                </a:solidFill>
              </a:rPr>
              <a:t>. März 2016</a:t>
            </a:r>
            <a:endParaRPr kumimoji="0" lang="de-DE" kern="0" dirty="0" smtClean="0">
              <a:solidFill>
                <a:srgbClr val="C00000"/>
              </a:solidFill>
              <a:cs typeface="Arial" charset="0"/>
            </a:endParaRPr>
          </a:p>
          <a:p>
            <a:pPr marL="609600" indent="-609600" eaLnBrk="1" hangingPunct="1">
              <a:lnSpc>
                <a:spcPct val="80000"/>
              </a:lnSpc>
              <a:spcBef>
                <a:spcPts val="2400"/>
              </a:spcBef>
              <a:buClr>
                <a:schemeClr val="tx1"/>
              </a:buClr>
              <a:buFontTx/>
              <a:buChar char="•"/>
              <a:defRPr/>
            </a:pPr>
            <a:r>
              <a:rPr kumimoji="0" lang="de-DE" kern="0" dirty="0" smtClean="0">
                <a:solidFill>
                  <a:schemeClr val="bg2">
                    <a:lumMod val="50000"/>
                  </a:schemeClr>
                </a:solidFill>
                <a:cs typeface="Arial" charset="0"/>
              </a:rPr>
              <a:t>Aufgaben:		   Lösungen: </a:t>
            </a:r>
          </a:p>
          <a:p>
            <a:pPr marL="0" indent="0" eaLnBrk="1" hangingPunct="1">
              <a:lnSpc>
                <a:spcPct val="80000"/>
              </a:lnSpc>
              <a:buClr>
                <a:schemeClr val="tx1"/>
              </a:buClr>
              <a:buNone/>
              <a:defRPr/>
            </a:pPr>
            <a:r>
              <a:rPr kumimoji="0" lang="de-DE" sz="2400" b="0" kern="0" dirty="0" smtClean="0">
                <a:solidFill>
                  <a:schemeClr val="bg2">
                    <a:lumMod val="50000"/>
                  </a:schemeClr>
                </a:solidFill>
                <a:cs typeface="Arial" charset="0"/>
              </a:rPr>
              <a:t> 	</a:t>
            </a:r>
            <a:r>
              <a:rPr kumimoji="0" lang="de-DE" sz="2400" b="0" kern="0" dirty="0" smtClean="0">
                <a:solidFill>
                  <a:srgbClr val="C00000"/>
                </a:solidFill>
                <a:cs typeface="Arial" charset="0"/>
              </a:rPr>
              <a:t>www.mathe-kaenguru.de    </a:t>
            </a:r>
            <a:r>
              <a:rPr kumimoji="0" lang="de-DE" sz="2400" b="0" kern="0" dirty="0" err="1" smtClean="0">
                <a:solidFill>
                  <a:srgbClr val="C00000"/>
                </a:solidFill>
                <a:cs typeface="Arial" charset="0"/>
              </a:rPr>
              <a:t>FES:Wiki</a:t>
            </a:r>
            <a:endParaRPr kumimoji="0" lang="de-DE" sz="2400" b="0" kern="0" dirty="0">
              <a:solidFill>
                <a:srgbClr val="C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03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7.10.2015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FES Pfungstadt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5F89DC-3BCC-4B11-A3DB-F0489139EBAE}" type="slidenum">
              <a:rPr lang="de-DE"/>
              <a:pPr>
                <a:defRPr/>
              </a:pPr>
              <a:t>7</a:t>
            </a:fld>
            <a:endParaRPr lang="de-DE"/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>
          <a:xfrm>
            <a:off x="1504950" y="76200"/>
            <a:ext cx="7620000" cy="1143000"/>
          </a:xfrm>
        </p:spPr>
        <p:txBody>
          <a:bodyPr/>
          <a:lstStyle/>
          <a:p>
            <a:pPr eaLnBrk="1" hangingPunct="1"/>
            <a:r>
              <a:rPr lang="de-DE" altLang="de-DE" sz="3600" b="1" dirty="0">
                <a:solidFill>
                  <a:srgbClr val="2C2C86"/>
                </a:solidFill>
                <a:latin typeface="Arial" charset="0"/>
              </a:rPr>
              <a:t>Känguru der Mathematik</a:t>
            </a:r>
            <a:endParaRPr lang="de-DE" altLang="de-DE" sz="3600" b="1" dirty="0" smtClean="0">
              <a:solidFill>
                <a:srgbClr val="2C2C86"/>
              </a:solidFill>
              <a:latin typeface="Arial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7" y="980728"/>
            <a:ext cx="7112797" cy="5877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4774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Zwischenbericht">
  <a:themeElements>
    <a:clrScheme name="Zwischenbericht 1">
      <a:dk1>
        <a:srgbClr val="333300"/>
      </a:dk1>
      <a:lt1>
        <a:srgbClr val="FFFFFF"/>
      </a:lt1>
      <a:dk2>
        <a:srgbClr val="000000"/>
      </a:dk2>
      <a:lt2>
        <a:srgbClr val="969696"/>
      </a:lt2>
      <a:accent1>
        <a:srgbClr val="E5D58A"/>
      </a:accent1>
      <a:accent2>
        <a:srgbClr val="CCCC00"/>
      </a:accent2>
      <a:accent3>
        <a:srgbClr val="FFFFFF"/>
      </a:accent3>
      <a:accent4>
        <a:srgbClr val="2A2A00"/>
      </a:accent4>
      <a:accent5>
        <a:srgbClr val="F0E7C4"/>
      </a:accent5>
      <a:accent6>
        <a:srgbClr val="B9B900"/>
      </a:accent6>
      <a:hlink>
        <a:srgbClr val="999933"/>
      </a:hlink>
      <a:folHlink>
        <a:srgbClr val="666633"/>
      </a:folHlink>
    </a:clrScheme>
    <a:fontScheme name="Zwischenbericht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Zwischenbericht 1">
        <a:dk1>
          <a:srgbClr val="333300"/>
        </a:dk1>
        <a:lt1>
          <a:srgbClr val="FFFFFF"/>
        </a:lt1>
        <a:dk2>
          <a:srgbClr val="000000"/>
        </a:dk2>
        <a:lt2>
          <a:srgbClr val="969696"/>
        </a:lt2>
        <a:accent1>
          <a:srgbClr val="E5D58A"/>
        </a:accent1>
        <a:accent2>
          <a:srgbClr val="CCCC00"/>
        </a:accent2>
        <a:accent3>
          <a:srgbClr val="FFFFFF"/>
        </a:accent3>
        <a:accent4>
          <a:srgbClr val="2A2A00"/>
        </a:accent4>
        <a:accent5>
          <a:srgbClr val="F0E7C4"/>
        </a:accent5>
        <a:accent6>
          <a:srgbClr val="B9B900"/>
        </a:accent6>
        <a:hlink>
          <a:srgbClr val="999933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wischenbericht 2">
        <a:dk1>
          <a:srgbClr val="000000"/>
        </a:dk1>
        <a:lt1>
          <a:srgbClr val="8EA1C0"/>
        </a:lt1>
        <a:dk2>
          <a:srgbClr val="FFFFFF"/>
        </a:dk2>
        <a:lt2>
          <a:srgbClr val="5F5F5F"/>
        </a:lt2>
        <a:accent1>
          <a:srgbClr val="B6CDDE"/>
        </a:accent1>
        <a:accent2>
          <a:srgbClr val="8A7CA2"/>
        </a:accent2>
        <a:accent3>
          <a:srgbClr val="C6CDDC"/>
        </a:accent3>
        <a:accent4>
          <a:srgbClr val="000000"/>
        </a:accent4>
        <a:accent5>
          <a:srgbClr val="D7E3EC"/>
        </a:accent5>
        <a:accent6>
          <a:srgbClr val="7D7092"/>
        </a:accent6>
        <a:hlink>
          <a:srgbClr val="336699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wischenbericht 3">
        <a:dk1>
          <a:srgbClr val="333300"/>
        </a:dk1>
        <a:lt1>
          <a:srgbClr val="FFFFFF"/>
        </a:lt1>
        <a:dk2>
          <a:srgbClr val="000000"/>
        </a:dk2>
        <a:lt2>
          <a:srgbClr val="969696"/>
        </a:lt2>
        <a:accent1>
          <a:srgbClr val="EAEAEA"/>
        </a:accent1>
        <a:accent2>
          <a:srgbClr val="969696"/>
        </a:accent2>
        <a:accent3>
          <a:srgbClr val="FFFFFF"/>
        </a:accent3>
        <a:accent4>
          <a:srgbClr val="2A2A00"/>
        </a:accent4>
        <a:accent5>
          <a:srgbClr val="F3F3F3"/>
        </a:accent5>
        <a:accent6>
          <a:srgbClr val="878787"/>
        </a:accent6>
        <a:hlink>
          <a:srgbClr val="5F5F5F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C:\Programme\Microsoft Office\Templates\1031\Zwischenbericht.pot</Template>
  <TotalTime>0</TotalTime>
  <Words>177</Words>
  <Application>Microsoft Office PowerPoint</Application>
  <PresentationFormat>Bildschirmpräsentation (4:3)</PresentationFormat>
  <Paragraphs>96</Paragraphs>
  <Slides>7</Slides>
  <Notes>7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8" baseType="lpstr">
      <vt:lpstr>Zwischenbericht</vt:lpstr>
      <vt:lpstr>Fachkonferenz Mathematik FES Pfungstadt</vt:lpstr>
      <vt:lpstr>Fach-Curriculum Mathematik </vt:lpstr>
      <vt:lpstr> Fach-Curriculum Mathematik </vt:lpstr>
      <vt:lpstr> Fach-Curriculum Mathematik </vt:lpstr>
      <vt:lpstr>Verschiedenes</vt:lpstr>
      <vt:lpstr>Känguru der Mathematik</vt:lpstr>
      <vt:lpstr>Känguru der Mathematik</vt:lpstr>
    </vt:vector>
  </TitlesOfParts>
  <Company>Friedrich-Ebert-Schule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Bildungsstandards und schulinternes Curriculum</dc:title>
  <dc:subject>Fachkonferenz Mathematik, 26.11.2007</dc:subject>
  <dc:creator>Dr. Thomas Emden-Weinert</dc:creator>
  <cp:lastModifiedBy>Emden-Weinert</cp:lastModifiedBy>
  <cp:revision>82</cp:revision>
  <cp:lastPrinted>1601-01-01T00:00:00Z</cp:lastPrinted>
  <dcterms:created xsi:type="dcterms:W3CDTF">2006-09-14T13:26:11Z</dcterms:created>
  <dcterms:modified xsi:type="dcterms:W3CDTF">2016-02-06T11:45:56Z</dcterms:modified>
</cp:coreProperties>
</file>