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15"/>
  </p:notesMasterIdLst>
  <p:sldIdLst>
    <p:sldId id="256" r:id="rId5"/>
    <p:sldId id="257" r:id="rId6"/>
    <p:sldId id="258" r:id="rId7"/>
    <p:sldId id="274" r:id="rId8"/>
    <p:sldId id="263" r:id="rId9"/>
    <p:sldId id="266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102"/>
    <a:srgbClr val="004B95"/>
    <a:srgbClr val="29BD8C"/>
    <a:srgbClr val="3BD5A2"/>
    <a:srgbClr val="DB2F36"/>
    <a:srgbClr val="003695"/>
    <a:srgbClr val="F6F6FF"/>
    <a:srgbClr val="CDD9EA"/>
    <a:srgbClr val="DB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 varScale="1">
        <p:scale>
          <a:sx n="109" d="100"/>
          <a:sy n="109" d="100"/>
        </p:scale>
        <p:origin x="20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BC10CD-ACBC-4E28-8D0F-D6CF02DF84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738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323598" y="2694185"/>
            <a:ext cx="8855999" cy="4140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 smtClean="0">
                <a:solidFill>
                  <a:srgbClr val="003695"/>
                </a:solidFill>
              </a:rPr>
              <a:t>Hessische</a:t>
            </a:r>
            <a:r>
              <a:rPr lang="de-DE" sz="1400" b="1" baseline="0" dirty="0" smtClean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2"/>
            <a:ext cx="2352675" cy="41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6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90190" y="921187"/>
            <a:ext cx="8845872" cy="546943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20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 smtClean="0">
                <a:solidFill>
                  <a:srgbClr val="003695"/>
                </a:solidFill>
              </a:rPr>
              <a:t>Titelmasterformat durch Klicken bearbeiten</a:t>
            </a:r>
            <a:endParaRPr lang="de-DE" sz="1800" kern="0" dirty="0">
              <a:solidFill>
                <a:srgbClr val="003695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26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99713" y="923924"/>
            <a:ext cx="8892479" cy="545740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 smtClean="0"/>
              <a:t>Titelmasterformat durch Klicken bearbeiten</a:t>
            </a:r>
            <a:endParaRPr lang="de-DE" sz="1800" kern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97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4" y="2693833"/>
            <a:ext cx="2364504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 smtClean="0">
                <a:solidFill>
                  <a:srgbClr val="003695"/>
                </a:solidFill>
              </a:rPr>
              <a:t>Hessische</a:t>
            </a:r>
            <a:r>
              <a:rPr lang="de-DE" sz="1400" b="1" baseline="0" dirty="0" smtClean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/>
        </p:blipFill>
        <p:spPr>
          <a:xfrm>
            <a:off x="1472759" y="2696542"/>
            <a:ext cx="7671241" cy="4155108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1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>
            <a:off x="2849" y="2109787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 smtClean="0">
                <a:solidFill>
                  <a:srgbClr val="003695"/>
                </a:solidFill>
              </a:rPr>
              <a:t>Hessische</a:t>
            </a:r>
            <a:r>
              <a:rPr lang="de-DE" sz="1400" b="1" baseline="0" dirty="0" smtClean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9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00446" y="2696540"/>
            <a:ext cx="8851646" cy="4176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[</a:t>
            </a:r>
            <a:r>
              <a:rPr lang="de-DE" sz="3600" baseline="0" dirty="0" smtClean="0"/>
              <a:t> eigenes Bild einfügen ]</a:t>
            </a:r>
            <a:endParaRPr lang="de-DE" sz="3600" dirty="0"/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73963" y="2697162"/>
            <a:ext cx="2352675" cy="41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 smtClean="0">
                <a:solidFill>
                  <a:srgbClr val="003695"/>
                </a:solidFill>
              </a:rPr>
              <a:t>Hessische</a:t>
            </a:r>
            <a:r>
              <a:rPr lang="de-DE" sz="1400" b="1" baseline="0" dirty="0" smtClean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4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8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2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de-DE" dirty="0" smtClean="0"/>
              <a:t>&lt;Name, Titel, Ort der Präsentation&gt;</a:t>
            </a:r>
            <a:endParaRPr lang="de-DE" dirty="0"/>
          </a:p>
        </p:txBody>
      </p:sp>
      <p:sp>
        <p:nvSpPr>
          <p:cNvPr id="3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043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862" y="923925"/>
            <a:ext cx="8847137" cy="1224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293365" y="2106613"/>
            <a:ext cx="8845872" cy="427154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de-DE" dirty="0" smtClean="0"/>
              <a:t>&lt;Name, Titel, Ort der Präsentation&gt;</a:t>
            </a:r>
            <a:endParaRPr lang="de-DE" dirty="0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5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 smtClean="0">
                <a:solidFill>
                  <a:srgbClr val="003695"/>
                </a:solidFill>
              </a:rPr>
              <a:t>Hessische</a:t>
            </a:r>
            <a:r>
              <a:rPr lang="de-DE" sz="1400" b="1" baseline="0" dirty="0" smtClean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9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4639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&lt;Name, Titel, Ort der Präsentation&gt;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76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00. Monat 20XX</a:t>
            </a: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de-DE" smtClean="0"/>
              <a:t>&lt;Name, Titel, Ort der Präsentation&gt;</a:t>
            </a: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 smtClean="0">
                <a:solidFill>
                  <a:srgbClr val="003695"/>
                </a:solidFill>
              </a:rPr>
              <a:t>Hessische</a:t>
            </a:r>
            <a:r>
              <a:rPr lang="de-DE" sz="1400" b="1" baseline="0" dirty="0" smtClean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73" r:id="rId3"/>
    <p:sldLayoutId id="2147483675" r:id="rId4"/>
    <p:sldLayoutId id="2147483670" r:id="rId5"/>
    <p:sldLayoutId id="2147483666" r:id="rId6"/>
    <p:sldLayoutId id="2147483676" r:id="rId7"/>
    <p:sldLayoutId id="2147483677" r:id="rId8"/>
    <p:sldLayoutId id="2147483680" r:id="rId9"/>
    <p:sldLayoutId id="2147483682" r:id="rId10"/>
    <p:sldLayoutId id="2147483678" r:id="rId11"/>
    <p:sldLayoutId id="214748368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Tx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8725" y="779467"/>
            <a:ext cx="8432800" cy="984250"/>
          </a:xfrm>
        </p:spPr>
        <p:txBody>
          <a:bodyPr/>
          <a:lstStyle/>
          <a:p>
            <a:r>
              <a:rPr lang="de-DE" dirty="0" smtClean="0"/>
              <a:t>Loseblattsammlung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„Lernen in sprachheterogenen Gruppen“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55776" y="57332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Stand: Oktober </a:t>
            </a:r>
            <a:r>
              <a:rPr lang="de-DE" dirty="0" smtClean="0"/>
              <a:t>2018</a:t>
            </a:r>
          </a:p>
          <a:p>
            <a:endParaRPr lang="de-DE" dirty="0"/>
          </a:p>
          <a:p>
            <a:pPr algn="r"/>
            <a:r>
              <a:rPr lang="de-DE" dirty="0" smtClean="0"/>
              <a:t>Dezernat I.2 – Lehrerbildung, 2. Phase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807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6552728" cy="872631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e Legende 4"/>
          <p:cNvSpPr/>
          <p:nvPr/>
        </p:nvSpPr>
        <p:spPr>
          <a:xfrm>
            <a:off x="107504" y="3284984"/>
            <a:ext cx="2232248" cy="1193304"/>
          </a:xfrm>
          <a:prstGeom prst="wedgeEllipseCallout">
            <a:avLst>
              <a:gd name="adj1" fmla="val 60626"/>
              <a:gd name="adj2" fmla="val -63985"/>
            </a:avLst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Link zurück zur Aufgabe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03706" y="321350"/>
            <a:ext cx="4168294" cy="984250"/>
          </a:xfrm>
        </p:spPr>
        <p:txBody>
          <a:bodyPr/>
          <a:lstStyle/>
          <a:p>
            <a:r>
              <a:rPr lang="de-DE" sz="2800" dirty="0" smtClean="0"/>
              <a:t>Lösung(en)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412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000" y="313400"/>
            <a:ext cx="8432800" cy="984250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1376" y="1484784"/>
            <a:ext cx="8410575" cy="4321175"/>
          </a:xfrm>
        </p:spPr>
        <p:txBody>
          <a:bodyPr/>
          <a:lstStyle/>
          <a:p>
            <a:r>
              <a:rPr lang="de-DE" sz="2400" dirty="0" smtClean="0"/>
              <a:t>Genese und Verortung in der Zweiten Phase</a:t>
            </a:r>
          </a:p>
          <a:p>
            <a:r>
              <a:rPr lang="de-DE" sz="2400" dirty="0" smtClean="0"/>
              <a:t>Zielsetzung und Zielgruppen</a:t>
            </a:r>
          </a:p>
          <a:p>
            <a:r>
              <a:rPr lang="de-DE" sz="2400" dirty="0" smtClean="0"/>
              <a:t>Aufbau und Struktur</a:t>
            </a:r>
          </a:p>
          <a:p>
            <a:r>
              <a:rPr lang="de-DE" sz="2400" dirty="0" smtClean="0"/>
              <a:t>Blicke in die Loseblattsammlung</a:t>
            </a:r>
          </a:p>
          <a:p>
            <a:r>
              <a:rPr lang="de-DE" sz="2400" dirty="0" smtClean="0"/>
              <a:t>Themenfokus Staatliche Schulämter / Schulen</a:t>
            </a:r>
          </a:p>
          <a:p>
            <a:r>
              <a:rPr lang="de-DE" sz="2400" dirty="0" smtClean="0"/>
              <a:t>Aussprache über Möglichkeiten der Verwendung</a:t>
            </a:r>
          </a:p>
        </p:txBody>
      </p:sp>
    </p:spTree>
    <p:extLst>
      <p:ext uri="{BB962C8B-B14F-4D97-AF65-F5344CB8AC3E}">
        <p14:creationId xmlns:p14="http://schemas.microsoft.com/office/powerpoint/2010/main" val="25846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630" y="315072"/>
            <a:ext cx="8432800" cy="984250"/>
          </a:xfrm>
        </p:spPr>
        <p:txBody>
          <a:bodyPr/>
          <a:lstStyle/>
          <a:p>
            <a:r>
              <a:rPr lang="de-DE" sz="2800" dirty="0" smtClean="0"/>
              <a:t>Genese und Verortung in der Zweiten Phase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2855" y="1484784"/>
            <a:ext cx="8511633" cy="4321175"/>
          </a:xfrm>
        </p:spPr>
        <p:txBody>
          <a:bodyPr/>
          <a:lstStyle/>
          <a:p>
            <a:r>
              <a:rPr lang="de-DE" dirty="0" smtClean="0"/>
              <a:t>Konzeptgruppe „Integration“ seit Ende 2015 / Anfang 2016 zur Planung, Durchführung und Evaluation der </a:t>
            </a:r>
            <a:r>
              <a:rPr lang="de-DE" dirty="0" err="1" smtClean="0"/>
              <a:t>DaZ</a:t>
            </a:r>
            <a:r>
              <a:rPr lang="de-DE" dirty="0" smtClean="0"/>
              <a:t>-Basisqualifizierung</a:t>
            </a:r>
          </a:p>
          <a:p>
            <a:r>
              <a:rPr lang="de-DE" dirty="0" smtClean="0"/>
              <a:t>Enge Zusammenarbeit und personelle Verschränkung mit …</a:t>
            </a:r>
          </a:p>
          <a:p>
            <a:pPr lvl="1"/>
            <a:r>
              <a:rPr lang="de-DE" dirty="0" smtClean="0"/>
              <a:t>… der Stabsstelle für Flüchtlingsbeschulung (z.B. Erika Altenburger – „Erfolgreich Deutsch lernen“ - und Martina Goßmann)</a:t>
            </a:r>
          </a:p>
          <a:p>
            <a:pPr lvl="1"/>
            <a:r>
              <a:rPr lang="de-DE" dirty="0" smtClean="0"/>
              <a:t>… der Universität Frankfurt (Lehrstuhl Prof. Petra Schulz; Teilabordnung von Frau Barbara Voet-Cornelli an die LA)</a:t>
            </a:r>
          </a:p>
          <a:p>
            <a:r>
              <a:rPr lang="de-DE" dirty="0" smtClean="0"/>
              <a:t>Leitung: Dezernat I.1 Lehrerbildung, 2. Phase (Heike Battefeld)</a:t>
            </a:r>
          </a:p>
          <a:p>
            <a:r>
              <a:rPr lang="de-DE" dirty="0" smtClean="0"/>
              <a:t>Koordination u. Leitung der Redaktionsgruppe: </a:t>
            </a:r>
            <a:r>
              <a:rPr lang="de-DE" dirty="0"/>
              <a:t>Sachgebiet </a:t>
            </a:r>
            <a:r>
              <a:rPr lang="de-DE" dirty="0" smtClean="0"/>
              <a:t>I.2-6 Vertikale </a:t>
            </a:r>
            <a:r>
              <a:rPr lang="de-DE" dirty="0"/>
              <a:t>und horizontale </a:t>
            </a:r>
            <a:r>
              <a:rPr lang="de-DE" dirty="0" smtClean="0"/>
              <a:t>Kooperationen (Gabriele Schiff)</a:t>
            </a:r>
          </a:p>
          <a:p>
            <a:r>
              <a:rPr lang="de-DE" dirty="0" smtClean="0"/>
              <a:t>Sukzessive Veröffentlichung seit Herbst 2016</a:t>
            </a:r>
          </a:p>
          <a:p>
            <a:r>
              <a:rPr lang="de-DE" dirty="0" smtClean="0"/>
              <a:t>Abschluss (Teile A bis E): Ende Oktober 2018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23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30630" y="315072"/>
            <a:ext cx="8432800" cy="984250"/>
          </a:xfrm>
        </p:spPr>
        <p:txBody>
          <a:bodyPr/>
          <a:lstStyle/>
          <a:p>
            <a:r>
              <a:rPr lang="de-DE" sz="2800" dirty="0" smtClean="0"/>
              <a:t>Genese und Verortung in der Zweiten Phase</a:t>
            </a:r>
            <a:endParaRPr lang="de-DE" sz="2800" dirty="0"/>
          </a:p>
        </p:txBody>
      </p:sp>
      <p:sp>
        <p:nvSpPr>
          <p:cNvPr id="5" name="Flussdiagramm: Gespeicherte Daten 4"/>
          <p:cNvSpPr/>
          <p:nvPr/>
        </p:nvSpPr>
        <p:spPr>
          <a:xfrm>
            <a:off x="470566" y="1381804"/>
            <a:ext cx="8533858" cy="463020"/>
          </a:xfrm>
          <a:prstGeom prst="flowChartOnlineStorag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Sprachförderung als Querschnittsaufgabe / Gesamtsprachförderkonzept / </a:t>
            </a:r>
            <a:r>
              <a:rPr lang="de-DE" sz="1400" dirty="0"/>
              <a:t>Schulische Sprachförderkonzepte</a:t>
            </a:r>
          </a:p>
        </p:txBody>
      </p:sp>
      <p:sp>
        <p:nvSpPr>
          <p:cNvPr id="6" name="Flussdiagramm: Gespeicherte Daten 5"/>
          <p:cNvSpPr/>
          <p:nvPr/>
        </p:nvSpPr>
        <p:spPr>
          <a:xfrm>
            <a:off x="433750" y="1953672"/>
            <a:ext cx="8570673" cy="617510"/>
          </a:xfrm>
          <a:prstGeom prst="flowChartOnlineStorage">
            <a:avLst/>
          </a:prstGeom>
          <a:solidFill>
            <a:srgbClr val="FC910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Landesweite Kongresse (HKM) • Ringvorlesung (LA)</a:t>
            </a:r>
            <a:endParaRPr lang="de-DE" dirty="0"/>
          </a:p>
        </p:txBody>
      </p:sp>
      <p:sp>
        <p:nvSpPr>
          <p:cNvPr id="7" name="Flussdiagramm: Gespeicherte Daten 6"/>
          <p:cNvSpPr/>
          <p:nvPr/>
        </p:nvSpPr>
        <p:spPr>
          <a:xfrm>
            <a:off x="107504" y="3017880"/>
            <a:ext cx="3312368" cy="553448"/>
          </a:xfrm>
          <a:prstGeom prst="flowChartOnlineStorag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Konzeptgruppe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107504" y="2564904"/>
            <a:ext cx="8896920" cy="38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de-DE" sz="2000" kern="0" dirty="0" smtClean="0"/>
              <a:t>Maßnahmen in der Zweiten Phase</a:t>
            </a:r>
            <a:endParaRPr lang="de-DE" sz="2000" kern="0" dirty="0"/>
          </a:p>
        </p:txBody>
      </p:sp>
      <p:sp>
        <p:nvSpPr>
          <p:cNvPr id="9" name="Flussdiagramm: Gespeicherte Daten 8"/>
          <p:cNvSpPr/>
          <p:nvPr/>
        </p:nvSpPr>
        <p:spPr>
          <a:xfrm>
            <a:off x="124744" y="4941098"/>
            <a:ext cx="5760640" cy="553448"/>
          </a:xfrm>
          <a:prstGeom prst="flowChartOnlineStorag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Modulkonferenzen der Ausbilderinnen u. Ausbilder</a:t>
            </a:r>
            <a:endParaRPr lang="de-DE" dirty="0"/>
          </a:p>
        </p:txBody>
      </p:sp>
      <p:sp>
        <p:nvSpPr>
          <p:cNvPr id="10" name="Flussdiagramm: Gespeicherte Daten 9"/>
          <p:cNvSpPr/>
          <p:nvPr/>
        </p:nvSpPr>
        <p:spPr>
          <a:xfrm>
            <a:off x="107504" y="4298584"/>
            <a:ext cx="4791693" cy="553448"/>
          </a:xfrm>
          <a:prstGeom prst="flowChartOnlineStorag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DV Seminarleitungen</a:t>
            </a:r>
            <a:endParaRPr lang="de-DE" dirty="0"/>
          </a:p>
        </p:txBody>
      </p:sp>
      <p:sp>
        <p:nvSpPr>
          <p:cNvPr id="11" name="Flussdiagramm: Gespeicherte Daten 10"/>
          <p:cNvSpPr/>
          <p:nvPr/>
        </p:nvSpPr>
        <p:spPr>
          <a:xfrm>
            <a:off x="107504" y="3653511"/>
            <a:ext cx="3991570" cy="553448"/>
          </a:xfrm>
          <a:prstGeom prst="flowChartOnlineStorag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Arbeitsprogramme der Studienseminare</a:t>
            </a:r>
            <a:endParaRPr lang="de-DE" dirty="0"/>
          </a:p>
        </p:txBody>
      </p:sp>
      <p:sp>
        <p:nvSpPr>
          <p:cNvPr id="12" name="Flussdiagramm: Gespeicherte Daten 11"/>
          <p:cNvSpPr/>
          <p:nvPr/>
        </p:nvSpPr>
        <p:spPr>
          <a:xfrm>
            <a:off x="153353" y="5583612"/>
            <a:ext cx="6722903" cy="553448"/>
          </a:xfrm>
          <a:prstGeom prst="flowChartOnlineStorage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Lehrerbildungsforen u. interne Seminarentwicklung</a:t>
            </a:r>
            <a:endParaRPr lang="de-DE" dirty="0"/>
          </a:p>
        </p:txBody>
      </p:sp>
      <p:sp>
        <p:nvSpPr>
          <p:cNvPr id="13" name="Flussdiagramm: Gespeicherte Daten 12"/>
          <p:cNvSpPr/>
          <p:nvPr/>
        </p:nvSpPr>
        <p:spPr>
          <a:xfrm>
            <a:off x="3465721" y="2996952"/>
            <a:ext cx="5538702" cy="553448"/>
          </a:xfrm>
          <a:prstGeom prst="flowChartOnlineStorage">
            <a:avLst/>
          </a:prstGeom>
          <a:solidFill>
            <a:srgbClr val="0070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DaZ</a:t>
            </a:r>
            <a:r>
              <a:rPr lang="de-DE" dirty="0" smtClean="0"/>
              <a:t>-Fortbildnerinnen u. –Fortbildner aus den Seminaren</a:t>
            </a:r>
            <a:endParaRPr lang="de-DE" dirty="0"/>
          </a:p>
        </p:txBody>
      </p:sp>
      <p:sp>
        <p:nvSpPr>
          <p:cNvPr id="14" name="Flussdiagramm: Gespeicherte Daten 13"/>
          <p:cNvSpPr/>
          <p:nvPr/>
        </p:nvSpPr>
        <p:spPr>
          <a:xfrm>
            <a:off x="5913993" y="4941098"/>
            <a:ext cx="3090430" cy="553448"/>
          </a:xfrm>
          <a:prstGeom prst="flowChartOnlineStorage">
            <a:avLst/>
          </a:prstGeom>
          <a:solidFill>
            <a:srgbClr val="0070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Sprachsensibler Fachunterricht</a:t>
            </a:r>
            <a:endParaRPr lang="de-DE" dirty="0"/>
          </a:p>
        </p:txBody>
      </p:sp>
      <p:sp>
        <p:nvSpPr>
          <p:cNvPr id="16" name="Flussdiagramm: Gespeicherte Daten 15"/>
          <p:cNvSpPr/>
          <p:nvPr/>
        </p:nvSpPr>
        <p:spPr>
          <a:xfrm>
            <a:off x="4144923" y="3656070"/>
            <a:ext cx="4859500" cy="553448"/>
          </a:xfrm>
          <a:prstGeom prst="flowChartOnlineStorage">
            <a:avLst/>
          </a:prstGeom>
          <a:solidFill>
            <a:srgbClr val="0070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Prio</a:t>
            </a:r>
            <a:r>
              <a:rPr lang="de-DE" dirty="0" smtClean="0"/>
              <a:t>-Thema „Integration“</a:t>
            </a:r>
            <a:endParaRPr lang="de-DE" dirty="0"/>
          </a:p>
        </p:txBody>
      </p:sp>
      <p:sp>
        <p:nvSpPr>
          <p:cNvPr id="17" name="Flussdiagramm: Gespeicherte Daten 16"/>
          <p:cNvSpPr/>
          <p:nvPr/>
        </p:nvSpPr>
        <p:spPr>
          <a:xfrm>
            <a:off x="6876256" y="5583612"/>
            <a:ext cx="2128167" cy="553448"/>
          </a:xfrm>
          <a:prstGeom prst="flowChartOnlineStorage">
            <a:avLst/>
          </a:prstGeom>
          <a:solidFill>
            <a:srgbClr val="0070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Modularbeit</a:t>
            </a:r>
            <a:endParaRPr lang="de-DE" dirty="0"/>
          </a:p>
        </p:txBody>
      </p:sp>
      <p:sp>
        <p:nvSpPr>
          <p:cNvPr id="18" name="Flussdiagramm: Gespeicherte Daten 17"/>
          <p:cNvSpPr/>
          <p:nvPr/>
        </p:nvSpPr>
        <p:spPr>
          <a:xfrm>
            <a:off x="4886512" y="4315188"/>
            <a:ext cx="4117911" cy="553448"/>
          </a:xfrm>
          <a:prstGeom prst="flowChartOnlineStorage">
            <a:avLst/>
          </a:prstGeom>
          <a:solidFill>
            <a:srgbClr val="0070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Seminarentwicklung</a:t>
            </a:r>
            <a:endParaRPr lang="de-DE" dirty="0"/>
          </a:p>
        </p:txBody>
      </p:sp>
      <p:sp>
        <p:nvSpPr>
          <p:cNvPr id="19" name="Flussdiagramm: Gespeicherte Daten 18"/>
          <p:cNvSpPr/>
          <p:nvPr/>
        </p:nvSpPr>
        <p:spPr>
          <a:xfrm>
            <a:off x="142102" y="6232544"/>
            <a:ext cx="8862321" cy="553448"/>
          </a:xfrm>
          <a:prstGeom prst="flowChartOnlineStora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Loseblattsammlung </a:t>
            </a:r>
            <a:r>
              <a:rPr lang="de-DE" sz="1600" dirty="0" smtClean="0"/>
              <a:t>„Lernen in sprachheterogenen Gruppen“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664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513" y="322192"/>
            <a:ext cx="8432800" cy="984250"/>
          </a:xfrm>
        </p:spPr>
        <p:txBody>
          <a:bodyPr/>
          <a:lstStyle/>
          <a:p>
            <a:r>
              <a:rPr lang="de-DE" dirty="0" smtClean="0"/>
              <a:t>Zielsetzung und Zielgruppen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424" y="1484784"/>
            <a:ext cx="8410575" cy="4321175"/>
          </a:xfrm>
        </p:spPr>
        <p:txBody>
          <a:bodyPr/>
          <a:lstStyle/>
          <a:p>
            <a:r>
              <a:rPr lang="de-DE" dirty="0" smtClean="0"/>
              <a:t>Bereitstellung von fachlichem und fachdidaktischem Wissen zum „Lernen in sprachheterogenen Gruppen“ für die Ausbildungsarbeit in den Modulen des Vorbereitungsdienstes</a:t>
            </a:r>
          </a:p>
          <a:p>
            <a:r>
              <a:rPr lang="de-DE" dirty="0" smtClean="0"/>
              <a:t>Zielgruppen:</a:t>
            </a:r>
          </a:p>
          <a:p>
            <a:pPr lvl="1"/>
            <a:r>
              <a:rPr lang="de-DE" dirty="0" smtClean="0"/>
              <a:t>Lehrkräfte im Vorbereitungsdienst</a:t>
            </a:r>
          </a:p>
          <a:p>
            <a:pPr lvl="1"/>
            <a:r>
              <a:rPr lang="de-DE" dirty="0" smtClean="0"/>
              <a:t>Ausbilderinnen und Ausbilder</a:t>
            </a:r>
          </a:p>
          <a:p>
            <a:pPr lvl="1"/>
            <a:r>
              <a:rPr lang="de-DE" dirty="0" smtClean="0"/>
              <a:t>Fortbildnerinnen und </a:t>
            </a:r>
            <a:r>
              <a:rPr lang="de-DE" dirty="0" smtClean="0"/>
              <a:t>Fortbildner</a:t>
            </a:r>
            <a:endParaRPr lang="de-DE" dirty="0" smtClean="0"/>
          </a:p>
          <a:p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4754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706" y="321350"/>
            <a:ext cx="8432800" cy="984250"/>
          </a:xfrm>
        </p:spPr>
        <p:txBody>
          <a:bodyPr/>
          <a:lstStyle/>
          <a:p>
            <a:r>
              <a:rPr lang="de-DE" dirty="0" smtClean="0"/>
              <a:t>Aufbau und Struktur - Abschnitte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403706" y="1484784"/>
            <a:ext cx="2529571" cy="23762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A</a:t>
            </a:r>
          </a:p>
          <a:p>
            <a:pPr algn="ctr"/>
            <a:r>
              <a:rPr lang="de-DE" sz="1600" dirty="0" smtClean="0"/>
              <a:t>Schüler/innen  nichtdeutscher Herkunftssprache</a:t>
            </a:r>
            <a:endParaRPr lang="de-DE" sz="1600" dirty="0"/>
          </a:p>
        </p:txBody>
      </p:sp>
      <p:sp>
        <p:nvSpPr>
          <p:cNvPr id="6" name="Ellipse 5"/>
          <p:cNvSpPr/>
          <p:nvPr/>
        </p:nvSpPr>
        <p:spPr>
          <a:xfrm>
            <a:off x="3151871" y="1484784"/>
            <a:ext cx="2529571" cy="2376264"/>
          </a:xfrm>
          <a:prstGeom prst="ellipse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B</a:t>
            </a:r>
          </a:p>
          <a:p>
            <a:pPr algn="ctr"/>
            <a:r>
              <a:rPr lang="de-DE" sz="1600" dirty="0" smtClean="0"/>
              <a:t>Unterricht für Schüler/innen nichtdeutscher Herkunftssprache</a:t>
            </a:r>
            <a:endParaRPr lang="de-DE" sz="1600" dirty="0"/>
          </a:p>
        </p:txBody>
      </p:sp>
      <p:sp>
        <p:nvSpPr>
          <p:cNvPr id="7" name="Ellipse 6"/>
          <p:cNvSpPr/>
          <p:nvPr/>
        </p:nvSpPr>
        <p:spPr>
          <a:xfrm>
            <a:off x="5885818" y="1484784"/>
            <a:ext cx="2529571" cy="23762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C</a:t>
            </a:r>
          </a:p>
          <a:p>
            <a:pPr algn="ctr"/>
            <a:r>
              <a:rPr lang="de-DE" sz="1600" dirty="0" smtClean="0"/>
              <a:t>Grundlagen zu Sprache und Deutsch als Zweitsprache</a:t>
            </a:r>
            <a:endParaRPr lang="de-DE" sz="1600" dirty="0"/>
          </a:p>
        </p:txBody>
      </p:sp>
      <p:sp>
        <p:nvSpPr>
          <p:cNvPr id="8" name="Ellipse 7"/>
          <p:cNvSpPr/>
          <p:nvPr/>
        </p:nvSpPr>
        <p:spPr>
          <a:xfrm>
            <a:off x="5885817" y="4149080"/>
            <a:ext cx="2529571" cy="23762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</a:t>
            </a:r>
          </a:p>
          <a:p>
            <a:pPr algn="ctr"/>
            <a:r>
              <a:rPr lang="de-DE" sz="1600" dirty="0" smtClean="0"/>
              <a:t>Grundlagen der Sprachdidaktik</a:t>
            </a:r>
            <a:endParaRPr lang="de-DE" sz="1600" dirty="0"/>
          </a:p>
        </p:txBody>
      </p:sp>
      <p:sp>
        <p:nvSpPr>
          <p:cNvPr id="9" name="Ellipse 8"/>
          <p:cNvSpPr/>
          <p:nvPr/>
        </p:nvSpPr>
        <p:spPr>
          <a:xfrm>
            <a:off x="3144761" y="4149080"/>
            <a:ext cx="2529571" cy="2376264"/>
          </a:xfrm>
          <a:prstGeom prst="ellipse">
            <a:avLst/>
          </a:prstGeom>
          <a:solidFill>
            <a:srgbClr val="29B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E</a:t>
            </a:r>
          </a:p>
          <a:p>
            <a:pPr algn="ctr"/>
            <a:r>
              <a:rPr lang="de-DE" sz="1600" dirty="0" smtClean="0"/>
              <a:t>Methoden der Sprachförderung &amp; sprachsensibler Fachunterricht</a:t>
            </a:r>
            <a:endParaRPr lang="de-DE" sz="1600" dirty="0"/>
          </a:p>
        </p:txBody>
      </p:sp>
      <p:sp>
        <p:nvSpPr>
          <p:cNvPr id="10" name="Ellipse 9"/>
          <p:cNvSpPr/>
          <p:nvPr/>
        </p:nvSpPr>
        <p:spPr>
          <a:xfrm>
            <a:off x="403705" y="4149080"/>
            <a:ext cx="2529571" cy="237626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AH</a:t>
            </a:r>
          </a:p>
          <a:p>
            <a:pPr algn="ctr"/>
            <a:r>
              <a:rPr lang="de-DE" sz="1600" dirty="0" smtClean="0"/>
              <a:t>• Glossar</a:t>
            </a:r>
          </a:p>
          <a:p>
            <a:pPr algn="ctr"/>
            <a:r>
              <a:rPr lang="de-DE" sz="1600" dirty="0"/>
              <a:t>• </a:t>
            </a:r>
            <a:r>
              <a:rPr lang="de-DE" sz="1600" dirty="0" smtClean="0"/>
              <a:t>Literatur</a:t>
            </a:r>
          </a:p>
          <a:p>
            <a:pPr algn="ctr"/>
            <a:r>
              <a:rPr lang="de-DE" sz="1600" dirty="0"/>
              <a:t>• </a:t>
            </a:r>
            <a:r>
              <a:rPr lang="de-DE" sz="1600" dirty="0" smtClean="0"/>
              <a:t>Erwartungs-horizonte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088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84" y="188640"/>
            <a:ext cx="4680520" cy="65025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feil nach unten 4"/>
          <p:cNvSpPr/>
          <p:nvPr/>
        </p:nvSpPr>
        <p:spPr>
          <a:xfrm>
            <a:off x="439947" y="2326899"/>
            <a:ext cx="3535517" cy="136815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Wissen </a:t>
            </a:r>
            <a:r>
              <a:rPr lang="de-DE" sz="1200" dirty="0" smtClean="0"/>
              <a:t>(plus Förderung / Diagnostik sowie Literatur)</a:t>
            </a:r>
            <a:endParaRPr lang="de-DE" dirty="0"/>
          </a:p>
        </p:txBody>
      </p:sp>
      <p:sp>
        <p:nvSpPr>
          <p:cNvPr id="6" name="Pfeil nach unten 5"/>
          <p:cNvSpPr/>
          <p:nvPr/>
        </p:nvSpPr>
        <p:spPr>
          <a:xfrm>
            <a:off x="440165" y="3698844"/>
            <a:ext cx="3535517" cy="1368152"/>
          </a:xfrm>
          <a:prstGeom prst="downArrow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Aufgaben </a:t>
            </a:r>
            <a:r>
              <a:rPr lang="de-DE" sz="1200" dirty="0" smtClean="0"/>
              <a:t>(für Modularbeit und/oder Selbststudium)</a:t>
            </a:r>
            <a:endParaRPr lang="de-DE" sz="1200" dirty="0"/>
          </a:p>
        </p:txBody>
      </p:sp>
      <p:sp>
        <p:nvSpPr>
          <p:cNvPr id="7" name="Pfeil nach unten 6"/>
          <p:cNvSpPr/>
          <p:nvPr/>
        </p:nvSpPr>
        <p:spPr>
          <a:xfrm>
            <a:off x="420437" y="5070786"/>
            <a:ext cx="3535517" cy="136815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Lösungen</a:t>
            </a:r>
            <a:endParaRPr lang="de-DE" sz="120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3706" y="321350"/>
            <a:ext cx="3016166" cy="984250"/>
          </a:xfrm>
        </p:spPr>
        <p:txBody>
          <a:bodyPr/>
          <a:lstStyle/>
          <a:p>
            <a:r>
              <a:rPr lang="de-DE" sz="2800" dirty="0" smtClean="0"/>
              <a:t>Aufbau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891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8" y="2708920"/>
            <a:ext cx="6422188" cy="96118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e Legende 4"/>
          <p:cNvSpPr/>
          <p:nvPr/>
        </p:nvSpPr>
        <p:spPr>
          <a:xfrm>
            <a:off x="827584" y="1502368"/>
            <a:ext cx="2160240" cy="968488"/>
          </a:xfrm>
          <a:prstGeom prst="wedgeEllipseCallout">
            <a:avLst>
              <a:gd name="adj1" fmla="val -34839"/>
              <a:gd name="adj2" fmla="val 97596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Titel des Beitrags</a:t>
            </a:r>
            <a:endParaRPr lang="de-DE" dirty="0"/>
          </a:p>
        </p:txBody>
      </p:sp>
      <p:sp>
        <p:nvSpPr>
          <p:cNvPr id="6" name="Ovale Legende 5"/>
          <p:cNvSpPr/>
          <p:nvPr/>
        </p:nvSpPr>
        <p:spPr>
          <a:xfrm>
            <a:off x="4266384" y="1524408"/>
            <a:ext cx="2016224" cy="968488"/>
          </a:xfrm>
          <a:prstGeom prst="wedgeEllipseCallout">
            <a:avLst>
              <a:gd name="adj1" fmla="val 2484"/>
              <a:gd name="adj2" fmla="val 91051"/>
            </a:avLst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Titel des Abschnitts</a:t>
            </a:r>
            <a:endParaRPr lang="de-DE" dirty="0"/>
          </a:p>
        </p:txBody>
      </p:sp>
      <p:sp>
        <p:nvSpPr>
          <p:cNvPr id="8" name="Ovale Legende 7"/>
          <p:cNvSpPr/>
          <p:nvPr/>
        </p:nvSpPr>
        <p:spPr>
          <a:xfrm>
            <a:off x="6804248" y="2116664"/>
            <a:ext cx="2016224" cy="968488"/>
          </a:xfrm>
          <a:prstGeom prst="wedgeEllipseCallout">
            <a:avLst>
              <a:gd name="adj1" fmla="val -45049"/>
              <a:gd name="adj2" fmla="val 91959"/>
            </a:avLst>
          </a:prstGeom>
          <a:solidFill>
            <a:srgbClr val="004B9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Navigation</a:t>
            </a:r>
            <a:endParaRPr lang="de-DE" dirty="0"/>
          </a:p>
        </p:txBody>
      </p:sp>
      <p:sp>
        <p:nvSpPr>
          <p:cNvPr id="9" name="Ovale Legende 8"/>
          <p:cNvSpPr/>
          <p:nvPr/>
        </p:nvSpPr>
        <p:spPr>
          <a:xfrm>
            <a:off x="4266384" y="4149080"/>
            <a:ext cx="1854624" cy="720080"/>
          </a:xfrm>
          <a:prstGeom prst="wedgeEllipseCallout">
            <a:avLst>
              <a:gd name="adj1" fmla="val -32534"/>
              <a:gd name="adj2" fmla="val -111805"/>
            </a:avLst>
          </a:prstGeom>
          <a:solidFill>
            <a:srgbClr val="FC910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„Lernziel“</a:t>
            </a:r>
            <a:endParaRPr lang="de-DE" dirty="0"/>
          </a:p>
        </p:txBody>
      </p:sp>
      <p:sp>
        <p:nvSpPr>
          <p:cNvPr id="10" name="Ovale Legende 9"/>
          <p:cNvSpPr/>
          <p:nvPr/>
        </p:nvSpPr>
        <p:spPr>
          <a:xfrm>
            <a:off x="107504" y="4293096"/>
            <a:ext cx="2592288" cy="900100"/>
          </a:xfrm>
          <a:prstGeom prst="wedgeEllipseCallout">
            <a:avLst>
              <a:gd name="adj1" fmla="val -17915"/>
              <a:gd name="adj2" fmla="val -111218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Link zum Inhaltsverzeichnis</a:t>
            </a:r>
            <a:endParaRPr lang="de-DE" sz="1600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03706" y="321350"/>
            <a:ext cx="4168294" cy="984250"/>
          </a:xfrm>
        </p:spPr>
        <p:txBody>
          <a:bodyPr/>
          <a:lstStyle/>
          <a:p>
            <a:r>
              <a:rPr lang="de-DE" sz="2800" dirty="0" smtClean="0"/>
              <a:t>Wissen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9358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05" y="2145224"/>
            <a:ext cx="6287659" cy="69143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e Legende 4"/>
          <p:cNvSpPr/>
          <p:nvPr/>
        </p:nvSpPr>
        <p:spPr>
          <a:xfrm>
            <a:off x="229168" y="3085152"/>
            <a:ext cx="2160240" cy="968488"/>
          </a:xfrm>
          <a:prstGeom prst="wedgeEllipseCallout">
            <a:avLst>
              <a:gd name="adj1" fmla="val 64330"/>
              <a:gd name="adj2" fmla="val 42296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Förderung / Diagnostik</a:t>
            </a:r>
            <a:endParaRPr lang="de-DE" dirty="0"/>
          </a:p>
        </p:txBody>
      </p:sp>
      <p:sp>
        <p:nvSpPr>
          <p:cNvPr id="6" name="Ovale Legende 5"/>
          <p:cNvSpPr/>
          <p:nvPr/>
        </p:nvSpPr>
        <p:spPr>
          <a:xfrm>
            <a:off x="3923928" y="1052736"/>
            <a:ext cx="2016224" cy="968488"/>
          </a:xfrm>
          <a:prstGeom prst="wedgeEllipseCallout">
            <a:avLst>
              <a:gd name="adj1" fmla="val 34878"/>
              <a:gd name="adj2" fmla="val 232674"/>
            </a:avLst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Link zur Lösung</a:t>
            </a:r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6804248" y="2116664"/>
            <a:ext cx="2016224" cy="968488"/>
          </a:xfrm>
          <a:prstGeom prst="wedgeEllipseCallout">
            <a:avLst>
              <a:gd name="adj1" fmla="val -45049"/>
              <a:gd name="adj2" fmla="val 91959"/>
            </a:avLst>
          </a:prstGeom>
          <a:solidFill>
            <a:srgbClr val="004B9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Aufgabe(n)</a:t>
            </a:r>
            <a:endParaRPr lang="de-DE" dirty="0"/>
          </a:p>
        </p:txBody>
      </p:sp>
      <p:sp>
        <p:nvSpPr>
          <p:cNvPr id="9" name="Ovale Legende 8"/>
          <p:cNvSpPr/>
          <p:nvPr/>
        </p:nvSpPr>
        <p:spPr>
          <a:xfrm>
            <a:off x="214778" y="4869160"/>
            <a:ext cx="2138211" cy="900100"/>
          </a:xfrm>
          <a:prstGeom prst="wedgeEllipseCallout">
            <a:avLst>
              <a:gd name="adj1" fmla="val 69493"/>
              <a:gd name="adj2" fmla="val 33909"/>
            </a:avLst>
          </a:prstGeom>
          <a:solidFill>
            <a:srgbClr val="FC910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Literatur zum Thema</a:t>
            </a:r>
            <a:endParaRPr lang="de-DE" sz="160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3706" y="321350"/>
            <a:ext cx="4168294" cy="984250"/>
          </a:xfrm>
        </p:spPr>
        <p:txBody>
          <a:bodyPr/>
          <a:lstStyle/>
          <a:p>
            <a:r>
              <a:rPr lang="de-DE" sz="2800" dirty="0" smtClean="0"/>
              <a:t>Aufgabe(n)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510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LSA_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B6387CBC78BB498D826831D25E5AC2" ma:contentTypeVersion="1" ma:contentTypeDescription="Ein neues Dokument erstellen." ma:contentTypeScope="" ma:versionID="95bc165bb899e6fbcc8679e217b442a5">
  <xsd:schema xmlns:xsd="http://www.w3.org/2001/XMLSchema" xmlns:xs="http://www.w3.org/2001/XMLSchema" xmlns:p="http://schemas.microsoft.com/office/2006/metadata/properties" xmlns:ns2="f99559c4-998f-4332-8f76-5a23328e0c55" targetNamespace="http://schemas.microsoft.com/office/2006/metadata/properties" ma:root="true" ma:fieldsID="d878721fc2faedbeb4002f055ab2f6b7" ns2:_="">
    <xsd:import namespace="f99559c4-998f-4332-8f76-5a23328e0c5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559c4-998f-4332-8f76-5a23328e0c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A245C4-B02F-4983-9920-E6D8E7297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9559c4-998f-4332-8f76-5a23328e0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7601EB-FD4F-47DF-BBA2-E70B49928E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99559c4-998f-4332-8f76-5a23328e0c5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597245-5B40-495E-9108-76ABD7A88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Bildschirmpräsentation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Courier New</vt:lpstr>
      <vt:lpstr>Symbol</vt:lpstr>
      <vt:lpstr>Wingdings</vt:lpstr>
      <vt:lpstr>LSA_Grunddesign</vt:lpstr>
      <vt:lpstr>Loseblattsammlung „Lernen in sprachheterogenen Gruppen“</vt:lpstr>
      <vt:lpstr>Gliederung</vt:lpstr>
      <vt:lpstr>Genese und Verortung in der Zweiten Phase</vt:lpstr>
      <vt:lpstr>Genese und Verortung in der Zweiten Phase</vt:lpstr>
      <vt:lpstr>Zielsetzung und Zielgruppen</vt:lpstr>
      <vt:lpstr>Aufbau und Struktur - Abschnitte</vt:lpstr>
      <vt:lpstr>Aufbau</vt:lpstr>
      <vt:lpstr>Wissen</vt:lpstr>
      <vt:lpstr>Aufgabe(n)</vt:lpstr>
      <vt:lpstr>Lösung(en)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Rheingans, Kerstin (LSA Wi)</dc:creator>
  <cp:lastModifiedBy>Werner, Gunther (LA FFM)</cp:lastModifiedBy>
  <cp:revision>48</cp:revision>
  <dcterms:created xsi:type="dcterms:W3CDTF">2013-11-14T11:28:57Z</dcterms:created>
  <dcterms:modified xsi:type="dcterms:W3CDTF">2018-10-19T09:16:29Z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0x01010024B6387CBC78BB498D826831D25E5AC2</vt:lpwstr>
  </property>
</Properties>
</file>