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59" r:id="rId4"/>
    <p:sldId id="263" r:id="rId5"/>
    <p:sldId id="269" r:id="rId6"/>
    <p:sldId id="284" r:id="rId7"/>
    <p:sldId id="283" r:id="rId8"/>
    <p:sldId id="289" r:id="rId9"/>
    <p:sldId id="291" r:id="rId10"/>
    <p:sldId id="288" r:id="rId11"/>
    <p:sldId id="278" r:id="rId12"/>
    <p:sldId id="279" r:id="rId13"/>
    <p:sldId id="280" r:id="rId14"/>
    <p:sldId id="277" r:id="rId15"/>
    <p:sldId id="276" r:id="rId16"/>
    <p:sldId id="287" r:id="rId17"/>
    <p:sldId id="274" r:id="rId18"/>
    <p:sldId id="292" r:id="rId19"/>
    <p:sldId id="282" r:id="rId20"/>
    <p:sldId id="286" r:id="rId21"/>
    <p:sldId id="275" r:id="rId22"/>
    <p:sldId id="268" r:id="rId23"/>
    <p:sldId id="266" r:id="rId24"/>
    <p:sldId id="270" r:id="rId25"/>
    <p:sldId id="264"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85" autoAdjust="0"/>
    <p:restoredTop sz="94660"/>
  </p:normalViewPr>
  <p:slideViewPr>
    <p:cSldViewPr snapToGrid="0">
      <p:cViewPr varScale="1">
        <p:scale>
          <a:sx n="46" d="100"/>
          <a:sy n="46" d="100"/>
        </p:scale>
        <p:origin x="612"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F0298-E22F-4E90-B5D0-4013609272BB}" type="datetimeFigureOut">
              <a:rPr lang="de-DE" smtClean="0"/>
              <a:t>10.05.2019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DC49D-9ED5-40B7-B552-8E7ECC4A94A2}" type="slidenum">
              <a:rPr lang="de-DE" smtClean="0"/>
              <a:t>‹Nr.›</a:t>
            </a:fld>
            <a:endParaRPr lang="de-DE"/>
          </a:p>
        </p:txBody>
      </p:sp>
    </p:spTree>
    <p:extLst>
      <p:ext uri="{BB962C8B-B14F-4D97-AF65-F5344CB8AC3E}">
        <p14:creationId xmlns:p14="http://schemas.microsoft.com/office/powerpoint/2010/main" val="336533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1131FAD5-EFEF-45D2-AB71-604B204163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47675">
              <a:spcBef>
                <a:spcPct val="30000"/>
              </a:spcBef>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1pPr>
            <a:lvl2pPr marL="742950" indent="-285750" defTabSz="447675">
              <a:spcBef>
                <a:spcPct val="30000"/>
              </a:spcBef>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2pPr>
            <a:lvl3pPr marL="1143000" indent="-228600" defTabSz="447675">
              <a:spcBef>
                <a:spcPct val="30000"/>
              </a:spcBef>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3pPr>
            <a:lvl4pPr marL="1600200" indent="-228600" defTabSz="447675">
              <a:spcBef>
                <a:spcPct val="30000"/>
              </a:spcBef>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4pPr>
            <a:lvl5pPr marL="2057400" indent="-228600" defTabSz="447675">
              <a:spcBef>
                <a:spcPct val="30000"/>
              </a:spcBef>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5pPr>
            <a:lvl6pPr marL="2514600" indent="-228600" defTabSz="447675" eaLnBrk="0" fontAlgn="base" hangingPunct="0">
              <a:spcBef>
                <a:spcPct val="30000"/>
              </a:spcBef>
              <a:spcAft>
                <a:spcPct val="0"/>
              </a:spcAft>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6pPr>
            <a:lvl7pPr marL="2971800" indent="-228600" defTabSz="447675" eaLnBrk="0" fontAlgn="base" hangingPunct="0">
              <a:spcBef>
                <a:spcPct val="30000"/>
              </a:spcBef>
              <a:spcAft>
                <a:spcPct val="0"/>
              </a:spcAft>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7pPr>
            <a:lvl8pPr marL="3429000" indent="-228600" defTabSz="447675" eaLnBrk="0" fontAlgn="base" hangingPunct="0">
              <a:spcBef>
                <a:spcPct val="30000"/>
              </a:spcBef>
              <a:spcAft>
                <a:spcPct val="0"/>
              </a:spcAft>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8pPr>
            <a:lvl9pPr marL="3886200" indent="-228600" defTabSz="447675" eaLnBrk="0" fontAlgn="base" hangingPunct="0">
              <a:spcBef>
                <a:spcPct val="30000"/>
              </a:spcBef>
              <a:spcAft>
                <a:spcPct val="0"/>
              </a:spcAft>
              <a:tabLst>
                <a:tab pos="0" algn="l"/>
                <a:tab pos="446088" algn="l"/>
                <a:tab pos="895350" algn="l"/>
                <a:tab pos="1344613" algn="l"/>
                <a:tab pos="1795463" algn="l"/>
                <a:tab pos="2241550" algn="l"/>
                <a:tab pos="2690813" algn="l"/>
                <a:tab pos="3141663" algn="l"/>
                <a:tab pos="3589338" algn="l"/>
                <a:tab pos="4037013" algn="l"/>
                <a:tab pos="4487863" algn="l"/>
                <a:tab pos="4935538" algn="l"/>
                <a:tab pos="5386388" algn="l"/>
                <a:tab pos="5835650" algn="l"/>
                <a:tab pos="6283325" algn="l"/>
                <a:tab pos="6734175" algn="l"/>
                <a:tab pos="7183438" algn="l"/>
                <a:tab pos="7631113" algn="l"/>
                <a:tab pos="8080375" algn="l"/>
                <a:tab pos="8529638" algn="l"/>
                <a:tab pos="8980488" algn="l"/>
              </a:tabLst>
              <a:defRPr sz="1200">
                <a:solidFill>
                  <a:schemeClr val="tx1"/>
                </a:solidFill>
                <a:latin typeface="Calibri" panose="020F0502020204030204" pitchFamily="34" charset="0"/>
              </a:defRPr>
            </a:lvl9pPr>
          </a:lstStyle>
          <a:p>
            <a:pPr eaLnBrk="0" hangingPunct="0">
              <a:spcBef>
                <a:spcPct val="0"/>
              </a:spcBef>
            </a:pPr>
            <a:fld id="{EA257660-6336-4821-B5DC-A8DF83AC4FD1}" type="slidenum">
              <a:rPr lang="de-DE" altLang="de-DE" smtClean="0">
                <a:solidFill>
                  <a:srgbClr val="000000"/>
                </a:solidFill>
                <a:latin typeface="Arial" panose="020B0604020202020204" pitchFamily="34" charset="0"/>
                <a:ea typeface="Arial Unicode MS" panose="020B0604020202020204" pitchFamily="34" charset="-128"/>
                <a:cs typeface="Arial Unicode MS" panose="020B0604020202020204" pitchFamily="34" charset="-128"/>
              </a:rPr>
              <a:pPr eaLnBrk="0" hangingPunct="0">
                <a:spcBef>
                  <a:spcPct val="0"/>
                </a:spcBef>
              </a:pPr>
              <a:t>12</a:t>
            </a:fld>
            <a:endParaRPr lang="de-DE" altLang="de-DE">
              <a:solidFill>
                <a:srgbClr val="000000"/>
              </a:solidFill>
              <a:latin typeface="Arial" panose="020B0604020202020204" pitchFamily="34" charset="0"/>
              <a:ea typeface="Arial Unicode MS" panose="020B0604020202020204" pitchFamily="34" charset="-128"/>
              <a:cs typeface="Arial Unicode MS" panose="020B0604020202020204" pitchFamily="34" charset="-128"/>
            </a:endParaRPr>
          </a:p>
        </p:txBody>
      </p:sp>
      <p:sp>
        <p:nvSpPr>
          <p:cNvPr id="16387" name="Text Box 1">
            <a:extLst>
              <a:ext uri="{FF2B5EF4-FFF2-40B4-BE49-F238E27FC236}">
                <a16:creationId xmlns:a16="http://schemas.microsoft.com/office/drawing/2014/main" id="{17869554-4B53-49F4-9DE0-9CE144DAD0DE}"/>
              </a:ext>
            </a:extLst>
          </p:cNvPr>
          <p:cNvSpPr txBox="1">
            <a:spLocks noChangeArrowheads="1"/>
          </p:cNvSpPr>
          <p:nvPr/>
        </p:nvSpPr>
        <p:spPr bwMode="auto">
          <a:xfrm>
            <a:off x="571500" y="498475"/>
            <a:ext cx="8631238" cy="2493963"/>
          </a:xfrm>
          <a:prstGeom prst="rect">
            <a:avLst/>
          </a:prstGeom>
          <a:solidFill>
            <a:srgbClr val="FFFFFF"/>
          </a:solidFill>
          <a:ln w="9525">
            <a:solidFill>
              <a:srgbClr val="000000"/>
            </a:solidFill>
            <a:miter lim="800000"/>
            <a:headEnd/>
            <a:tailEnd/>
          </a:ln>
        </p:spPr>
        <p:txBody>
          <a:bodyPr wrap="none" lIns="90747" tIns="45374" rIns="90747" bIns="45374"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buClr>
                <a:srgbClr val="000000"/>
              </a:buClr>
              <a:buSzPct val="100000"/>
              <a:buFont typeface="Times New Roman" panose="02020603050405020304" pitchFamily="18" charset="0"/>
              <a:buNone/>
            </a:pPr>
            <a:endParaRPr lang="de-DE" altLang="de-DE"/>
          </a:p>
        </p:txBody>
      </p:sp>
      <p:sp>
        <p:nvSpPr>
          <p:cNvPr id="16388" name="Text Box 2">
            <a:extLst>
              <a:ext uri="{FF2B5EF4-FFF2-40B4-BE49-F238E27FC236}">
                <a16:creationId xmlns:a16="http://schemas.microsoft.com/office/drawing/2014/main" id="{59764D58-1C47-4930-893F-E383062259BF}"/>
              </a:ext>
            </a:extLst>
          </p:cNvPr>
          <p:cNvSpPr>
            <a:spLocks noGrp="1" noChangeArrowheads="1"/>
          </p:cNvSpPr>
          <p:nvPr>
            <p:ph type="body"/>
          </p:nvPr>
        </p:nvSpPr>
        <p:spPr bwMode="auto">
          <a:xfrm>
            <a:off x="977900" y="3157538"/>
            <a:ext cx="7815263" cy="305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1406" tIns="45702" rIns="91406" bIns="45702" numCol="1" anchor="ctr" anchorCtr="0" compatLnSpc="1">
            <a:prstTxWarp prst="textNoShape">
              <a:avLst/>
            </a:prstTxWarp>
          </a:bodyPr>
          <a:lstStyle/>
          <a:p>
            <a:pPr eaLnBrk="1" hangingPunct="1">
              <a:buFontTx/>
              <a:buChar char="•"/>
            </a:pPr>
            <a:r>
              <a:rPr lang="de-DE" altLang="de-DE"/>
              <a:t>Das kennen wir von Baustellen, die gleiche Rechtslage gilt auch für Mediennutzuung</a:t>
            </a:r>
          </a:p>
          <a:p>
            <a:pPr eaLnBrk="1" hangingPunct="1">
              <a:buFontTx/>
              <a:buChar char="•"/>
            </a:pPr>
            <a:r>
              <a:rPr lang="de-DE" altLang="de-DE"/>
              <a:t>Gerichtsurteil: Eltern müssen ihre Kinder über die Risiken der Neuen Medien aufklären und deren Nutzung auch kontrollieren</a:t>
            </a:r>
          </a:p>
          <a:p>
            <a:pPr eaLnBrk="1" hangingPunct="1"/>
            <a:endParaRPr lang="de-DE" altLang="de-DE"/>
          </a:p>
        </p:txBody>
      </p:sp>
    </p:spTree>
    <p:extLst>
      <p:ext uri="{BB962C8B-B14F-4D97-AF65-F5344CB8AC3E}">
        <p14:creationId xmlns:p14="http://schemas.microsoft.com/office/powerpoint/2010/main" val="19225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038995A-C638-40E9-B6F6-DEC3F356364A}" type="datetimeFigureOut">
              <a:rPr lang="de-DE" smtClean="0"/>
              <a:t>10.05.2019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395695791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038995A-C638-40E9-B6F6-DEC3F356364A}" type="datetimeFigureOut">
              <a:rPr lang="de-DE" smtClean="0"/>
              <a:t>10.05.2019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76356000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038995A-C638-40E9-B6F6-DEC3F356364A}" type="datetimeFigureOut">
              <a:rPr lang="de-DE" smtClean="0"/>
              <a:t>10.05.2019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670229863"/>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pic>
        <p:nvPicPr>
          <p:cNvPr id="2" name="Picture 7" descr="HintergrundTite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183217"/>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038995A-C638-40E9-B6F6-DEC3F356364A}" type="datetimeFigureOut">
              <a:rPr lang="de-DE" smtClean="0"/>
              <a:t>10.05.2019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16149762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038995A-C638-40E9-B6F6-DEC3F356364A}" type="datetimeFigureOut">
              <a:rPr lang="de-DE" smtClean="0"/>
              <a:t>10.05.2019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3933675436"/>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038995A-C638-40E9-B6F6-DEC3F356364A}" type="datetimeFigureOut">
              <a:rPr lang="de-DE" smtClean="0"/>
              <a:t>10.05.2019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215407194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038995A-C638-40E9-B6F6-DEC3F356364A}" type="datetimeFigureOut">
              <a:rPr lang="de-DE" smtClean="0"/>
              <a:t>10.05.2019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8091534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038995A-C638-40E9-B6F6-DEC3F356364A}" type="datetimeFigureOut">
              <a:rPr lang="de-DE" smtClean="0"/>
              <a:t>10.05.2019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2087328430"/>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038995A-C638-40E9-B6F6-DEC3F356364A}" type="datetimeFigureOut">
              <a:rPr lang="de-DE" smtClean="0"/>
              <a:t>10.05.2019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24115891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038995A-C638-40E9-B6F6-DEC3F356364A}" type="datetimeFigureOut">
              <a:rPr lang="de-DE" smtClean="0"/>
              <a:t>10.05.2019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154379866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038995A-C638-40E9-B6F6-DEC3F356364A}" type="datetimeFigureOut">
              <a:rPr lang="de-DE" smtClean="0"/>
              <a:t>10.05.2019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FF91990-095D-46CA-A398-0C8682ABEAD7}" type="slidenum">
              <a:rPr lang="de-DE" smtClean="0"/>
              <a:t>‹Nr.›</a:t>
            </a:fld>
            <a:endParaRPr lang="de-DE"/>
          </a:p>
        </p:txBody>
      </p:sp>
    </p:spTree>
    <p:extLst>
      <p:ext uri="{BB962C8B-B14F-4D97-AF65-F5344CB8AC3E}">
        <p14:creationId xmlns:p14="http://schemas.microsoft.com/office/powerpoint/2010/main" val="647617159"/>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995A-C638-40E9-B6F6-DEC3F356364A}" type="datetimeFigureOut">
              <a:rPr lang="de-DE" smtClean="0"/>
              <a:t>10.05.2019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F91990-095D-46CA-A398-0C8682ABEAD7}" type="slidenum">
              <a:rPr lang="de-DE" smtClean="0"/>
              <a:t>‹Nr.›</a:t>
            </a:fld>
            <a:endParaRPr lang="de-DE"/>
          </a:p>
        </p:txBody>
      </p:sp>
    </p:spTree>
    <p:extLst>
      <p:ext uri="{BB962C8B-B14F-4D97-AF65-F5344CB8AC3E}">
        <p14:creationId xmlns:p14="http://schemas.microsoft.com/office/powerpoint/2010/main" val="1669290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verwaltung.hessen.de/irj/HKM_Internet?rid=HKM_15/HKM_Internet/nav/344/3443019a-8cc6-1811-f3ef-ef91921321b2,51f081ca-279d-901e-76cd-97ccf4e69f28,22222222-2222-2222-2222-222222222222,22222222-2222-2222-2222-222222222222,11111111-2222-3333-4444-100000006002.htm&amp;uid=3443019a-8cc6-1811-f3ef-ef91921321b2"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www.digitalehelden.de/" TargetMode="External"/><Relationship Id="rId2" Type="http://schemas.openxmlformats.org/officeDocument/2006/relationships/hyperlink" Target="http://www.medien-sicher.d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feld 14"/>
          <p:cNvSpPr txBox="1">
            <a:spLocks noChangeArrowheads="1"/>
          </p:cNvSpPr>
          <p:nvPr/>
        </p:nvSpPr>
        <p:spPr bwMode="auto">
          <a:xfrm>
            <a:off x="1036320" y="1524954"/>
            <a:ext cx="800535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457200" eaLnBrk="0" hangingPunct="0">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1pPr>
            <a:lvl2pPr marL="66675" indent="-37474525" defTabSz="457200" eaLnBrk="0" hangingPunct="0">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2pPr>
            <a:lvl3pPr marL="1143000" indent="-228600" defTabSz="457200" eaLnBrk="0" hangingPunct="0">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3pPr>
            <a:lvl4pPr marL="1600200" indent="-228600" defTabSz="457200" eaLnBrk="0" hangingPunct="0">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4pPr>
            <a:lvl5pPr marL="2057400" indent="-228600" defTabSz="457200" eaLnBrk="0" hangingPunct="0">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tabLst>
                <a:tab pos="63500" algn="l"/>
                <a:tab pos="1244600" algn="l"/>
                <a:tab pos="2425700" algn="l"/>
                <a:tab pos="3606800" algn="l"/>
                <a:tab pos="4787900" algn="l"/>
                <a:tab pos="5969000" algn="l"/>
                <a:tab pos="7150100" algn="l"/>
                <a:tab pos="8318500" algn="l"/>
                <a:tab pos="9499600" algn="l"/>
                <a:tab pos="10680700" algn="l"/>
                <a:tab pos="11861800" algn="l"/>
                <a:tab pos="13042900" algn="l"/>
                <a:tab pos="13335000" algn="l"/>
                <a:tab pos="14160500" algn="l"/>
                <a:tab pos="15303500" algn="l"/>
                <a:tab pos="15341600" algn="l"/>
              </a:tabLst>
              <a:defRPr>
                <a:solidFill>
                  <a:schemeClr val="tx1"/>
                </a:solidFill>
                <a:latin typeface="Arial" panose="020B0604020202020204" pitchFamily="34" charset="0"/>
              </a:defRPr>
            </a:lvl9pPr>
          </a:lstStyle>
          <a:p>
            <a:pPr lvl="1"/>
            <a:r>
              <a:rPr lang="de-DE" altLang="de-DE" sz="3200" b="1" dirty="0" smtClean="0"/>
              <a:t>Umgang mit Smartphones in der Schule</a:t>
            </a:r>
            <a:endParaRPr lang="de-DE" altLang="de-DE" sz="3200" b="1" dirty="0"/>
          </a:p>
        </p:txBody>
      </p:sp>
      <p:sp>
        <p:nvSpPr>
          <p:cNvPr id="3075" name="Textfeld 1"/>
          <p:cNvSpPr txBox="1">
            <a:spLocks noChangeArrowheads="1"/>
          </p:cNvSpPr>
          <p:nvPr/>
        </p:nvSpPr>
        <p:spPr bwMode="auto">
          <a:xfrm>
            <a:off x="3810001" y="6321426"/>
            <a:ext cx="1019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400" dirty="0">
                <a:ea typeface="ＭＳ Ｐゴシック" panose="020B0600070205080204" pitchFamily="34" charset="-128"/>
              </a:rPr>
              <a:t>Referat I.4</a:t>
            </a:r>
          </a:p>
        </p:txBody>
      </p:sp>
      <p:sp>
        <p:nvSpPr>
          <p:cNvPr id="2" name="Textfeld 1"/>
          <p:cNvSpPr txBox="1">
            <a:spLocks noChangeArrowheads="1"/>
          </p:cNvSpPr>
          <p:nvPr/>
        </p:nvSpPr>
        <p:spPr bwMode="auto">
          <a:xfrm>
            <a:off x="8839200" y="6321426"/>
            <a:ext cx="10791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defRPr>
                <a:solidFill>
                  <a:schemeClr val="tx1"/>
                </a:solidFill>
                <a:latin typeface="Arial" panose="020B0604020202020204" pitchFamily="34" charset="0"/>
              </a:defRPr>
            </a:lvl1pPr>
            <a:lvl2pPr marL="742950" indent="-285750" defTabSz="457200" eaLnBrk="0" hangingPunct="0">
              <a:defRPr>
                <a:solidFill>
                  <a:schemeClr val="tx1"/>
                </a:solidFill>
                <a:latin typeface="Arial" panose="020B0604020202020204" pitchFamily="34" charset="0"/>
              </a:defRPr>
            </a:lvl2pPr>
            <a:lvl3pPr marL="1143000" indent="-228600" defTabSz="457200" eaLnBrk="0" hangingPunct="0">
              <a:defRPr>
                <a:solidFill>
                  <a:schemeClr val="tx1"/>
                </a:solidFill>
                <a:latin typeface="Arial" panose="020B0604020202020204" pitchFamily="34" charset="0"/>
              </a:defRPr>
            </a:lvl3pPr>
            <a:lvl4pPr marL="1600200" indent="-228600" defTabSz="457200" eaLnBrk="0" hangingPunct="0">
              <a:defRPr>
                <a:solidFill>
                  <a:schemeClr val="tx1"/>
                </a:solidFill>
                <a:latin typeface="Arial" panose="020B0604020202020204" pitchFamily="34" charset="0"/>
              </a:defRPr>
            </a:lvl4pPr>
            <a:lvl5pPr marL="2057400" indent="-228600" defTabSz="4572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de-DE" altLang="de-DE" sz="1400" dirty="0" smtClean="0">
                <a:ea typeface="ＭＳ Ｐゴシック" panose="020B0600070205080204" pitchFamily="34" charset="-128"/>
              </a:rPr>
              <a:t>08.05.2019</a:t>
            </a:r>
            <a:endParaRPr lang="de-DE" altLang="de-DE" sz="1400" dirty="0">
              <a:ea typeface="ＭＳ Ｐゴシック" panose="020B0600070205080204" pitchFamily="34" charset="-128"/>
            </a:endParaRPr>
          </a:p>
        </p:txBody>
      </p:sp>
      <p:sp>
        <p:nvSpPr>
          <p:cNvPr id="3" name="Textfeld 2"/>
          <p:cNvSpPr txBox="1"/>
          <p:nvPr/>
        </p:nvSpPr>
        <p:spPr>
          <a:xfrm>
            <a:off x="5382491" y="3657600"/>
            <a:ext cx="3731471" cy="1200329"/>
          </a:xfrm>
          <a:prstGeom prst="rect">
            <a:avLst/>
          </a:prstGeom>
          <a:noFill/>
        </p:spPr>
        <p:txBody>
          <a:bodyPr wrap="none" rtlCol="0">
            <a:spAutoFit/>
          </a:bodyPr>
          <a:lstStyle/>
          <a:p>
            <a:r>
              <a:rPr lang="de-DE" sz="2400" dirty="0" smtClean="0"/>
              <a:t>Johannes Hornung</a:t>
            </a:r>
          </a:p>
          <a:p>
            <a:r>
              <a:rPr lang="de-DE" sz="2400" dirty="0" smtClean="0"/>
              <a:t>Lehrer MA GL</a:t>
            </a:r>
          </a:p>
          <a:p>
            <a:r>
              <a:rPr lang="de-DE" sz="2400" dirty="0" smtClean="0"/>
              <a:t>Jugendmedienschutzber</a:t>
            </a:r>
            <a:r>
              <a:rPr lang="de-DE" sz="2400" dirty="0"/>
              <a:t>a</a:t>
            </a:r>
            <a:r>
              <a:rPr lang="de-DE" sz="2400" dirty="0" smtClean="0"/>
              <a:t>ter</a:t>
            </a:r>
            <a:endParaRPr lang="de-DE" sz="2400" dirty="0"/>
          </a:p>
        </p:txBody>
      </p:sp>
    </p:spTree>
    <p:extLst>
      <p:ext uri="{BB962C8B-B14F-4D97-AF65-F5344CB8AC3E}">
        <p14:creationId xmlns:p14="http://schemas.microsoft.com/office/powerpoint/2010/main" val="117087445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45029" y="2246811"/>
            <a:ext cx="10058399" cy="3139321"/>
          </a:xfrm>
          <a:prstGeom prst="rect">
            <a:avLst/>
          </a:prstGeom>
          <a:solidFill>
            <a:schemeClr val="bg1"/>
          </a:solidFill>
        </p:spPr>
        <p:txBody>
          <a:bodyPr wrap="square">
            <a:spAutoFit/>
          </a:bodyPr>
          <a:lstStyle/>
          <a:p>
            <a:r>
              <a:rPr lang="de-DE" sz="2200" dirty="0"/>
              <a:t>Gut gemachte </a:t>
            </a:r>
            <a:r>
              <a:rPr lang="de-DE" sz="2200" b="1" dirty="0"/>
              <a:t>Lern-Software</a:t>
            </a:r>
            <a:r>
              <a:rPr lang="de-DE" sz="2200" dirty="0"/>
              <a:t> für den Computer kann ebenfalls </a:t>
            </a:r>
            <a:r>
              <a:rPr lang="de-DE" sz="2200" b="1" dirty="0"/>
              <a:t>Lernprozesse sinnvoll anleiten und unterstützen</a:t>
            </a:r>
            <a:r>
              <a:rPr lang="de-DE" sz="2200" dirty="0"/>
              <a:t>. Sogar </a:t>
            </a:r>
            <a:r>
              <a:rPr lang="de-DE" sz="2200" b="1" dirty="0"/>
              <a:t>Computerspiele gehen mit Lerneffekten einher</a:t>
            </a:r>
            <a:r>
              <a:rPr lang="de-DE" sz="2200" dirty="0" smtClean="0"/>
              <a:t>:</a:t>
            </a:r>
          </a:p>
          <a:p>
            <a:endParaRPr lang="de-DE" sz="2200" dirty="0" smtClean="0"/>
          </a:p>
          <a:p>
            <a:r>
              <a:rPr lang="de-DE" sz="2200" dirty="0" smtClean="0"/>
              <a:t>So </a:t>
            </a:r>
            <a:r>
              <a:rPr lang="de-DE" sz="2200" dirty="0"/>
              <a:t>wird etwa </a:t>
            </a:r>
            <a:r>
              <a:rPr lang="de-DE" sz="2200" b="1" dirty="0"/>
              <a:t>strategisches Denken trainiert</a:t>
            </a:r>
            <a:r>
              <a:rPr lang="de-DE" sz="2200" dirty="0"/>
              <a:t>, die </a:t>
            </a:r>
            <a:r>
              <a:rPr lang="de-DE" sz="2200" b="1" dirty="0"/>
              <a:t>Auge-Hand-Koordination verbessert </a:t>
            </a:r>
            <a:r>
              <a:rPr lang="de-DE" sz="2200" dirty="0"/>
              <a:t>und - bei Spielen, die zu zweit gespielt werden können - die </a:t>
            </a:r>
            <a:r>
              <a:rPr lang="de-DE" sz="2200" b="1" dirty="0"/>
              <a:t>Kommunikationsfähigkeit verbessert</a:t>
            </a:r>
            <a:r>
              <a:rPr lang="de-DE" sz="2200" dirty="0" smtClean="0"/>
              <a:t>.</a:t>
            </a:r>
          </a:p>
          <a:p>
            <a:endParaRPr lang="de-DE" sz="2200" dirty="0" smtClean="0"/>
          </a:p>
          <a:p>
            <a:r>
              <a:rPr lang="de-DE" sz="2200" dirty="0" smtClean="0"/>
              <a:t>www.kindergesundheit-info.de</a:t>
            </a:r>
            <a:endParaRPr lang="de-DE" sz="2200" dirty="0"/>
          </a:p>
        </p:txBody>
      </p:sp>
    </p:spTree>
    <p:extLst>
      <p:ext uri="{BB962C8B-B14F-4D97-AF65-F5344CB8AC3E}">
        <p14:creationId xmlns:p14="http://schemas.microsoft.com/office/powerpoint/2010/main" val="427672578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a:extLst>
              <a:ext uri="{FF2B5EF4-FFF2-40B4-BE49-F238E27FC236}">
                <a16:creationId xmlns:a16="http://schemas.microsoft.com/office/drawing/2014/main" id="{93DB8D7F-2F87-436D-BE1F-8CA1BBB3657C}"/>
              </a:ext>
            </a:extLst>
          </p:cNvPr>
          <p:cNvSpPr>
            <a:spLocks noGrp="1"/>
          </p:cNvSpPr>
          <p:nvPr>
            <p:ph type="title" idx="4294967295"/>
          </p:nvPr>
        </p:nvSpPr>
        <p:spPr bwMode="auto">
          <a:xfrm>
            <a:off x="0" y="908050"/>
            <a:ext cx="4546600" cy="650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r>
              <a:rPr lang="de-DE" altLang="de-DE" sz="4000" b="1" dirty="0" smtClean="0"/>
              <a:t>5. Lösungen</a:t>
            </a:r>
            <a:r>
              <a:rPr lang="de-DE" altLang="de-DE" sz="4000" b="1" dirty="0"/>
              <a:t>?!</a:t>
            </a:r>
          </a:p>
        </p:txBody>
      </p:sp>
      <p:sp>
        <p:nvSpPr>
          <p:cNvPr id="3" name="Inhaltsplatzhalter 2">
            <a:extLst>
              <a:ext uri="{FF2B5EF4-FFF2-40B4-BE49-F238E27FC236}">
                <a16:creationId xmlns:a16="http://schemas.microsoft.com/office/drawing/2014/main" id="{FB585E7E-5A1D-4DC9-BCEB-9224D3140DBF}"/>
              </a:ext>
            </a:extLst>
          </p:cNvPr>
          <p:cNvSpPr>
            <a:spLocks noGrp="1"/>
          </p:cNvSpPr>
          <p:nvPr>
            <p:ph sz="quarter" idx="4294967295"/>
          </p:nvPr>
        </p:nvSpPr>
        <p:spPr>
          <a:xfrm>
            <a:off x="0" y="2089150"/>
            <a:ext cx="7772400" cy="4933950"/>
          </a:xfrm>
          <a:prstGeom prst="rect">
            <a:avLst/>
          </a:prstGeom>
        </p:spPr>
        <p:txBody>
          <a:bodyPr>
            <a:normAutofit/>
          </a:bodyPr>
          <a:lstStyle/>
          <a:p>
            <a:pPr algn="ctr">
              <a:buFontTx/>
              <a:buNone/>
              <a:defRPr/>
            </a:pPr>
            <a:r>
              <a:rPr lang="de-DE" sz="3000" b="1" dirty="0"/>
              <a:t>Verbieten</a:t>
            </a:r>
          </a:p>
          <a:p>
            <a:pPr algn="ctr">
              <a:buFontTx/>
              <a:buNone/>
              <a:defRPr/>
            </a:pPr>
            <a:r>
              <a:rPr lang="de-DE" sz="3000" b="1" dirty="0"/>
              <a:t>Ignorieren</a:t>
            </a:r>
          </a:p>
          <a:p>
            <a:pPr algn="ctr">
              <a:buFontTx/>
              <a:buNone/>
              <a:defRPr/>
            </a:pPr>
            <a:r>
              <a:rPr lang="de-DE" sz="3000" b="1" dirty="0">
                <a:sym typeface="Wingdings" pitchFamily="2" charset="2"/>
              </a:rPr>
              <a:t>Kontrollieren</a:t>
            </a:r>
          </a:p>
          <a:p>
            <a:pPr algn="ctr">
              <a:buFontTx/>
              <a:buNone/>
              <a:defRPr/>
            </a:pPr>
            <a:r>
              <a:rPr lang="de-DE" sz="3000" b="1" dirty="0">
                <a:sym typeface="Wingdings" pitchFamily="2" charset="2"/>
              </a:rPr>
              <a:t>Kommunizieren (Aufklären)</a:t>
            </a:r>
          </a:p>
          <a:p>
            <a:pPr>
              <a:buFontTx/>
              <a:buNone/>
              <a:defRPr/>
            </a:pPr>
            <a:r>
              <a:rPr lang="de-DE" sz="2600" b="1" dirty="0" smtClean="0">
                <a:sym typeface="Wingdings" pitchFamily="2" charset="2"/>
              </a:rPr>
              <a:t> </a:t>
            </a:r>
            <a:endParaRPr lang="de-DE" sz="2600" b="1" dirty="0">
              <a:sym typeface="Wingdings" pitchFamily="2" charset="2"/>
            </a:endParaRPr>
          </a:p>
          <a:p>
            <a:pPr algn="ctr">
              <a:buFontTx/>
              <a:buNone/>
              <a:defRPr/>
            </a:pPr>
            <a:r>
              <a:rPr lang="de-DE" sz="2600" dirty="0">
                <a:sym typeface="Wingdings" pitchFamily="2" charset="2"/>
              </a:rPr>
              <a:t>Der einzig wirksame Schutz sind medienkompetente Eltern und Lehrer!</a:t>
            </a:r>
          </a:p>
          <a:p>
            <a:pPr algn="ctr">
              <a:buFontTx/>
              <a:buNone/>
              <a:defRPr/>
            </a:pPr>
            <a:r>
              <a:rPr lang="de-DE" sz="2600" dirty="0">
                <a:sym typeface="Wingdings" pitchFamily="2" charset="2"/>
              </a:rPr>
              <a:t>… ABER: Kinder sind die Profis</a:t>
            </a:r>
            <a:r>
              <a:rPr lang="de-DE" sz="2600" dirty="0" smtClean="0">
                <a:sym typeface="Wingdings" pitchFamily="2" charset="2"/>
              </a:rPr>
              <a:t>!</a:t>
            </a:r>
            <a:endParaRPr lang="de-DE" sz="3600" dirty="0">
              <a:sym typeface="Wingdings" pitchFamily="2" charset="2"/>
            </a:endParaRPr>
          </a:p>
          <a:p>
            <a:pPr algn="ctr">
              <a:buFontTx/>
              <a:buNone/>
              <a:defRPr/>
            </a:pPr>
            <a:endParaRPr lang="de-DE" sz="3600" dirty="0">
              <a:sym typeface="Wingdings" pitchFamily="2" charset="2"/>
            </a:endParaRPr>
          </a:p>
          <a:p>
            <a:pPr>
              <a:buFontTx/>
              <a:buNone/>
              <a:defRPr/>
            </a:pPr>
            <a:endParaRPr lang="de-DE" dirty="0"/>
          </a:p>
        </p:txBody>
      </p:sp>
    </p:spTree>
    <p:extLst>
      <p:ext uri="{BB962C8B-B14F-4D97-AF65-F5344CB8AC3E}">
        <p14:creationId xmlns:p14="http://schemas.microsoft.com/office/powerpoint/2010/main" val="10591642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linds(horizontal)">
                                      <p:cBhvr>
                                        <p:cTn id="30" dur="500"/>
                                        <p:tgtEl>
                                          <p:spTgt spid="3">
                                            <p:txEl>
                                              <p:pRg st="5" end="5"/>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linds(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A21AC6BB-D369-4559-97BF-F9AB646E15F9}"/>
              </a:ext>
            </a:extLst>
          </p:cNvPr>
          <p:cNvSpPr>
            <a:spLocks noGrp="1" noChangeArrowheads="1"/>
          </p:cNvSpPr>
          <p:nvPr>
            <p:ph type="title" idx="4294967295"/>
          </p:nvPr>
        </p:nvSpPr>
        <p:spPr>
          <a:xfrm>
            <a:off x="0" y="836613"/>
            <a:ext cx="8228013" cy="846137"/>
          </a:xfrm>
          <a:prstGeom prst="rect">
            <a:avLst/>
          </a:prstGeom>
        </p:spPr>
        <p:txBody>
          <a:bodyPr/>
          <a:lstStyle/>
          <a:p>
            <a:pPr>
              <a:tabLst>
                <a:tab pos="0" algn="l"/>
                <a:tab pos="355230" algn="l"/>
                <a:tab pos="711720" algn="l"/>
                <a:tab pos="1068210" algn="l"/>
                <a:tab pos="1424700" algn="l"/>
                <a:tab pos="1781189" algn="l"/>
                <a:tab pos="2137679" algn="l"/>
                <a:tab pos="2494169" algn="l"/>
                <a:tab pos="2850659" algn="l"/>
                <a:tab pos="3207148" algn="l"/>
                <a:tab pos="3563639" algn="l"/>
                <a:tab pos="3920128" algn="l"/>
                <a:tab pos="4276618" algn="l"/>
                <a:tab pos="4633108" algn="l"/>
                <a:tab pos="4989598" algn="l"/>
                <a:tab pos="5346087" algn="l"/>
                <a:tab pos="5702577" algn="l"/>
                <a:tab pos="6059067" algn="l"/>
                <a:tab pos="6415557" algn="l"/>
                <a:tab pos="6772046" algn="l"/>
                <a:tab pos="7128537" algn="l"/>
                <a:tab pos="7467390" algn="l"/>
                <a:tab pos="8041805" algn="l"/>
              </a:tabLst>
              <a:defRPr/>
            </a:pPr>
            <a:r>
              <a:rPr lang="de-DE" sz="3000" dirty="0">
                <a:effectLst>
                  <a:outerShdw blurRad="38100" dist="38100" dir="2700000" algn="tl">
                    <a:srgbClr val="000000">
                      <a:alpha val="43137"/>
                    </a:srgbClr>
                  </a:outerShdw>
                </a:effectLst>
              </a:rPr>
              <a:t>Eltern haften für ihre Kinder</a:t>
            </a:r>
          </a:p>
        </p:txBody>
      </p:sp>
      <p:pic>
        <p:nvPicPr>
          <p:cNvPr id="15363" name="Picture 2">
            <a:extLst>
              <a:ext uri="{FF2B5EF4-FFF2-40B4-BE49-F238E27FC236}">
                <a16:creationId xmlns:a16="http://schemas.microsoft.com/office/drawing/2014/main" id="{C36485B4-988C-475B-84CA-A109C919F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682900"/>
            <a:ext cx="6153150"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Sechseck 4">
            <a:extLst>
              <a:ext uri="{FF2B5EF4-FFF2-40B4-BE49-F238E27FC236}">
                <a16:creationId xmlns:a16="http://schemas.microsoft.com/office/drawing/2014/main" id="{2962765B-BF41-4372-BEEA-981A16161EC0}"/>
              </a:ext>
            </a:extLst>
          </p:cNvPr>
          <p:cNvSpPr>
            <a:spLocks noChangeArrowheads="1"/>
          </p:cNvSpPr>
          <p:nvPr/>
        </p:nvSpPr>
        <p:spPr bwMode="auto">
          <a:xfrm>
            <a:off x="6981825" y="1936750"/>
            <a:ext cx="3556000" cy="3208338"/>
          </a:xfrm>
          <a:prstGeom prst="hexagon">
            <a:avLst>
              <a:gd name="adj" fmla="val 25000"/>
              <a:gd name="vf" fmla="val 115470"/>
            </a:avLst>
          </a:prstGeom>
          <a:solidFill>
            <a:srgbClr val="FF0000"/>
          </a:solidFill>
          <a:ln w="203200" cmpd="sng" algn="ctr">
            <a:solidFill>
              <a:schemeClr val="bg1"/>
            </a:solidFill>
            <a:round/>
            <a:headEnd/>
            <a:tailEnd/>
          </a:ln>
          <a:effectLst>
            <a:outerShdw blurRad="50800" dist="38100" algn="l" rotWithShape="0">
              <a:prstClr val="black">
                <a:alpha val="40000"/>
              </a:prstClr>
            </a:outerShdw>
          </a:effectLst>
        </p:spPr>
        <p:txBody>
          <a:bodyPr lIns="0" tIns="0" rIns="0" bIns="0"/>
          <a:lstStyle/>
          <a:p>
            <a:pPr algn="ctr">
              <a:buClr>
                <a:srgbClr val="000000"/>
              </a:buClr>
              <a:buSzPct val="100000"/>
              <a:buFont typeface="Times New Roman" pitchFamily="18" charset="0"/>
              <a:buNone/>
              <a:defRPr/>
            </a:pPr>
            <a:endParaRPr lang="de-DE" sz="2857" dirty="0"/>
          </a:p>
          <a:p>
            <a:pPr algn="ctr">
              <a:buClr>
                <a:srgbClr val="000000"/>
              </a:buClr>
              <a:buSzPct val="100000"/>
              <a:buFont typeface="Times New Roman" pitchFamily="18" charset="0"/>
              <a:buNone/>
              <a:defRPr/>
            </a:pPr>
            <a:r>
              <a:rPr lang="de-DE" sz="2857" dirty="0"/>
              <a:t>Belehrungs- </a:t>
            </a:r>
          </a:p>
          <a:p>
            <a:pPr algn="ctr">
              <a:buClr>
                <a:srgbClr val="000000"/>
              </a:buClr>
              <a:buSzPct val="100000"/>
              <a:buFont typeface="Times New Roman" pitchFamily="18" charset="0"/>
              <a:buNone/>
              <a:defRPr/>
            </a:pPr>
            <a:r>
              <a:rPr lang="de-DE" sz="2857" dirty="0"/>
              <a:t>und </a:t>
            </a:r>
          </a:p>
          <a:p>
            <a:pPr algn="ctr">
              <a:buClr>
                <a:srgbClr val="000000"/>
              </a:buClr>
              <a:buSzPct val="100000"/>
              <a:buFont typeface="Times New Roman" pitchFamily="18" charset="0"/>
              <a:buNone/>
              <a:defRPr/>
            </a:pPr>
            <a:r>
              <a:rPr lang="de-DE" sz="2857" dirty="0"/>
              <a:t>Prüfungspflicht</a:t>
            </a:r>
          </a:p>
          <a:p>
            <a:pPr algn="ctr">
              <a:buClr>
                <a:srgbClr val="000000"/>
              </a:buClr>
              <a:buSzPct val="100000"/>
              <a:buFont typeface="Times New Roman" pitchFamily="18" charset="0"/>
              <a:buNone/>
              <a:defRPr/>
            </a:pPr>
            <a:endParaRPr lang="de-DE" sz="2857" dirty="0"/>
          </a:p>
        </p:txBody>
      </p:sp>
    </p:spTree>
    <p:extLst>
      <p:ext uri="{BB962C8B-B14F-4D97-AF65-F5344CB8AC3E}">
        <p14:creationId xmlns:p14="http://schemas.microsoft.com/office/powerpoint/2010/main" val="2185248119"/>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4294967295"/>
          </p:nvPr>
        </p:nvSpPr>
        <p:spPr>
          <a:xfrm>
            <a:off x="739775" y="2325688"/>
            <a:ext cx="11452225" cy="2576512"/>
          </a:xfrm>
          <a:prstGeom prst="rect">
            <a:avLst/>
          </a:prstGeom>
          <a:solidFill>
            <a:schemeClr val="bg1"/>
          </a:solidFill>
        </p:spPr>
        <p:txBody>
          <a:bodyPr/>
          <a:lstStyle/>
          <a:p>
            <a:pPr marL="0" indent="0">
              <a:buNone/>
            </a:pPr>
            <a:r>
              <a:rPr lang="de-DE" sz="2600" dirty="0"/>
              <a:t>„Nutzen Kinder oder Jugendliche den Messenger Dienst WhatsApp, trifft die </a:t>
            </a:r>
            <a:r>
              <a:rPr lang="de-DE" sz="2600" b="1" dirty="0"/>
              <a:t>Eltern als Sorgeberechtigte die Pflicht</a:t>
            </a:r>
            <a:r>
              <a:rPr lang="de-DE" sz="2600" dirty="0"/>
              <a:t>, ihr Kind auch im Hinblick auf diese Gefahr bei der Nutzung des Messenger Dienstes </a:t>
            </a:r>
            <a:r>
              <a:rPr lang="de-DE" sz="2600" b="1" dirty="0"/>
              <a:t>aufzuklären</a:t>
            </a:r>
            <a:r>
              <a:rPr lang="de-DE" sz="2600" dirty="0"/>
              <a:t> und die erforderlichen </a:t>
            </a:r>
            <a:r>
              <a:rPr lang="de-DE" sz="2600" b="1" dirty="0"/>
              <a:t>Schutzmaßnahmen</a:t>
            </a:r>
            <a:r>
              <a:rPr lang="de-DE" sz="2600" dirty="0"/>
              <a:t> im Sinne Ihres Kindes zu treffen.“ (Amtsgericht Bad Hersfeld 2017)</a:t>
            </a:r>
          </a:p>
          <a:p>
            <a:endParaRPr lang="de-DE" dirty="0"/>
          </a:p>
        </p:txBody>
      </p:sp>
    </p:spTree>
    <p:extLst>
      <p:ext uri="{BB962C8B-B14F-4D97-AF65-F5344CB8AC3E}">
        <p14:creationId xmlns:p14="http://schemas.microsoft.com/office/powerpoint/2010/main" val="322553848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66057" y="2488670"/>
            <a:ext cx="11390813" cy="37548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de-DE" sz="2400" dirty="0">
                <a:solidFill>
                  <a:srgbClr val="111111"/>
                </a:solidFill>
                <a:latin typeface="georgia" panose="02040502050405020303" pitchFamily="18" charset="0"/>
              </a:rPr>
              <a:t>Kein generelles Handyverbot an Schulen (FAZ 31.7.2018)</a:t>
            </a:r>
            <a:endParaRPr lang="de-DE" sz="24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200" b="0" i="0" u="none" strike="noStrike" cap="none" normalizeH="0" baseline="0" dirty="0" smtClean="0">
              <a:ln>
                <a:noFill/>
              </a:ln>
              <a:solidFill>
                <a:srgbClr val="333333"/>
              </a:solidFill>
              <a:effectLst/>
              <a:latin typeface="FAZGoldSans-Bold"/>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0" i="0" u="none" strike="noStrike" cap="none" normalizeH="0" baseline="0" dirty="0" smtClean="0">
                <a:ln>
                  <a:noFill/>
                </a:ln>
                <a:solidFill>
                  <a:srgbClr val="333333"/>
                </a:solidFill>
                <a:effectLst/>
                <a:latin typeface="FAZGoldSans-Bold"/>
              </a:rPr>
              <a:t>Selfies schießen oder im Internet surfen: </a:t>
            </a:r>
            <a:r>
              <a:rPr kumimoji="0" lang="de-DE" altLang="de-DE" sz="2200" b="1" i="0" u="none" strike="noStrike" cap="none" normalizeH="0" baseline="0" dirty="0" smtClean="0">
                <a:ln>
                  <a:noFill/>
                </a:ln>
                <a:solidFill>
                  <a:srgbClr val="333333"/>
                </a:solidFill>
                <a:effectLst/>
                <a:latin typeface="FAZGoldSans-Bold"/>
              </a:rPr>
              <a:t>Handys</a:t>
            </a:r>
            <a:r>
              <a:rPr kumimoji="0" lang="de-DE" altLang="de-DE" sz="2200" b="0" i="0" u="none" strike="noStrike" cap="none" normalizeH="0" baseline="0" dirty="0" smtClean="0">
                <a:ln>
                  <a:noFill/>
                </a:ln>
                <a:solidFill>
                  <a:srgbClr val="333333"/>
                </a:solidFill>
                <a:effectLst/>
                <a:latin typeface="FAZGoldSans-Bold"/>
              </a:rPr>
              <a:t> können für Schüler eine </a:t>
            </a:r>
            <a:r>
              <a:rPr kumimoji="0" lang="de-DE" altLang="de-DE" sz="2200" b="1" i="0" u="none" strike="noStrike" cap="none" normalizeH="0" baseline="0" dirty="0" smtClean="0">
                <a:ln>
                  <a:noFill/>
                </a:ln>
                <a:solidFill>
                  <a:srgbClr val="333333"/>
                </a:solidFill>
                <a:effectLst/>
                <a:latin typeface="FAZGoldSans-Bold"/>
              </a:rPr>
              <a:t>große Ablenkung </a:t>
            </a:r>
            <a:r>
              <a:rPr kumimoji="0" lang="de-DE" altLang="de-DE" sz="2200" b="0" i="0" u="none" strike="noStrike" cap="none" normalizeH="0" baseline="0" dirty="0" smtClean="0">
                <a:ln>
                  <a:noFill/>
                </a:ln>
                <a:solidFill>
                  <a:srgbClr val="333333"/>
                </a:solidFill>
                <a:effectLst/>
                <a:latin typeface="FAZGoldSans-Bold"/>
              </a:rPr>
              <a:t>sein.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0" i="0" u="none" strike="noStrike" cap="none" normalizeH="0" baseline="0" dirty="0" smtClean="0">
                <a:ln>
                  <a:noFill/>
                </a:ln>
                <a:solidFill>
                  <a:srgbClr val="333333"/>
                </a:solidFill>
                <a:effectLst/>
                <a:latin typeface="FAZGoldSans-Bold"/>
              </a:rPr>
              <a:t>Ein generelles Verbot soll es in Hessen dennoch nicht geben.</a:t>
            </a:r>
            <a:endParaRPr kumimoji="0" lang="de-DE" altLang="de-DE" sz="22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de-DE" altLang="de-DE" sz="2200" b="0" i="0" u="none" strike="noStrike" cap="none" normalizeH="0" baseline="0" dirty="0" smtClean="0">
              <a:ln>
                <a:noFill/>
              </a:ln>
              <a:solidFill>
                <a:srgbClr val="333333"/>
              </a:solidFill>
              <a:effectLst/>
              <a:latin typeface="helvetica neue"/>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0" i="0" u="none" strike="noStrike" cap="none" normalizeH="0" baseline="0" dirty="0" smtClean="0">
                <a:ln>
                  <a:noFill/>
                </a:ln>
                <a:solidFill>
                  <a:srgbClr val="111111"/>
                </a:solidFill>
                <a:effectLst/>
                <a:latin typeface="FAZGoldSans-Bold"/>
              </a:rPr>
              <a:t>H</a:t>
            </a:r>
            <a:r>
              <a:rPr kumimoji="0" lang="de-DE" altLang="de-DE" sz="2200" b="0" i="0" u="none" strike="noStrike" cap="none" normalizeH="0" baseline="0" dirty="0" smtClean="0">
                <a:ln>
                  <a:noFill/>
                </a:ln>
                <a:solidFill>
                  <a:srgbClr val="111111"/>
                </a:solidFill>
                <a:effectLst/>
                <a:latin typeface="FAZGoldSans-Regular"/>
              </a:rPr>
              <a:t>essen ist </a:t>
            </a:r>
            <a:r>
              <a:rPr kumimoji="0" lang="de-DE" altLang="de-DE" sz="2200" b="1" i="0" u="none" strike="noStrike" cap="none" normalizeH="0" baseline="0" dirty="0" smtClean="0">
                <a:ln>
                  <a:noFill/>
                </a:ln>
                <a:solidFill>
                  <a:srgbClr val="111111"/>
                </a:solidFill>
                <a:effectLst/>
                <a:latin typeface="FAZGoldSans-Regular"/>
              </a:rPr>
              <a:t>gegen ein generelles Handyverbot an Schulen </a:t>
            </a:r>
            <a:r>
              <a:rPr kumimoji="0" lang="de-DE" altLang="de-DE" sz="2200" b="0" i="0" u="none" strike="noStrike" cap="none" normalizeH="0" baseline="0" dirty="0" smtClean="0">
                <a:ln>
                  <a:noFill/>
                </a:ln>
                <a:solidFill>
                  <a:srgbClr val="111111"/>
                </a:solidFill>
                <a:effectLst/>
                <a:latin typeface="FAZGoldSans-Regular"/>
              </a:rPr>
              <a:t>nach dem Vorbild Frankreichs.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0" i="0" u="none" strike="noStrike" cap="none" normalizeH="0" baseline="0" dirty="0" smtClean="0">
                <a:ln>
                  <a:noFill/>
                </a:ln>
                <a:solidFill>
                  <a:srgbClr val="111111"/>
                </a:solidFill>
                <a:effectLst/>
                <a:latin typeface="FAZGoldSans-Regular"/>
              </a:rPr>
              <a:t>Jede Schule kann die Vorgaben zum Umgang mit Mobiltelefonen weiterhin eigenständig regeln,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2200" b="0" i="0" u="none" strike="noStrike" cap="none" normalizeH="0" baseline="0" dirty="0" smtClean="0">
                <a:ln>
                  <a:noFill/>
                </a:ln>
                <a:solidFill>
                  <a:srgbClr val="111111"/>
                </a:solidFill>
                <a:effectLst/>
                <a:latin typeface="FAZGoldSans-Regular"/>
              </a:rPr>
              <a:t>wie ein Sprecher des Kultusministeriums in Wiesbaden mitteilte.</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2200" dirty="0" smtClean="0">
                <a:solidFill>
                  <a:srgbClr val="111111"/>
                </a:solidFill>
                <a:latin typeface="FAZGoldSans-Regular"/>
              </a:rPr>
              <a:t>Die Zeit 2018</a:t>
            </a:r>
            <a:endParaRPr kumimoji="0" lang="de-DE" altLang="de-DE" sz="22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31606625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70858" y="2110561"/>
            <a:ext cx="10807336" cy="4247317"/>
          </a:xfrm>
          <a:prstGeom prst="rect">
            <a:avLst/>
          </a:prstGeom>
          <a:solidFill>
            <a:schemeClr val="bg1"/>
          </a:solidFill>
        </p:spPr>
        <p:txBody>
          <a:bodyPr wrap="square">
            <a:spAutoFit/>
          </a:bodyPr>
          <a:lstStyle/>
          <a:p>
            <a:pPr fontAlgn="base">
              <a:buFont typeface="Arial" panose="020B0604020202020204" pitchFamily="34" charset="0"/>
              <a:buChar char="•"/>
            </a:pPr>
            <a:r>
              <a:rPr lang="de-DE" dirty="0" smtClean="0">
                <a:solidFill>
                  <a:srgbClr val="000000"/>
                </a:solidFill>
              </a:rPr>
              <a:t>Ein </a:t>
            </a:r>
            <a:r>
              <a:rPr lang="de-DE" dirty="0">
                <a:solidFill>
                  <a:srgbClr val="000000"/>
                </a:solidFill>
              </a:rPr>
              <a:t>grundsätzliches </a:t>
            </a:r>
            <a:r>
              <a:rPr lang="de-DE" b="1" dirty="0">
                <a:solidFill>
                  <a:srgbClr val="000000"/>
                </a:solidFill>
              </a:rPr>
              <a:t>Nutzungsverbot</a:t>
            </a:r>
            <a:r>
              <a:rPr lang="de-DE" dirty="0">
                <a:solidFill>
                  <a:srgbClr val="000000"/>
                </a:solidFill>
              </a:rPr>
              <a:t> auf dem Schulgelände </a:t>
            </a:r>
            <a:r>
              <a:rPr lang="de-DE" b="1" dirty="0">
                <a:solidFill>
                  <a:srgbClr val="000000"/>
                </a:solidFill>
              </a:rPr>
              <a:t>ist möglich</a:t>
            </a:r>
            <a:r>
              <a:rPr lang="de-DE" dirty="0">
                <a:solidFill>
                  <a:srgbClr val="000000"/>
                </a:solidFill>
              </a:rPr>
              <a:t>. Es sollte in der Haus-/Schulordnung verankert werden</a:t>
            </a:r>
            <a:r>
              <a:rPr lang="de-DE" dirty="0" smtClean="0">
                <a:solidFill>
                  <a:srgbClr val="000000"/>
                </a:solidFill>
              </a:rPr>
              <a:t>.</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dirty="0">
                <a:solidFill>
                  <a:srgbClr val="000000"/>
                </a:solidFill>
              </a:rPr>
              <a:t>Es gibt </a:t>
            </a:r>
            <a:r>
              <a:rPr lang="de-DE" b="1" dirty="0">
                <a:solidFill>
                  <a:srgbClr val="000000"/>
                </a:solidFill>
              </a:rPr>
              <a:t>keine Rechtsgrundlage </a:t>
            </a:r>
            <a:r>
              <a:rPr lang="de-DE" dirty="0">
                <a:solidFill>
                  <a:srgbClr val="000000"/>
                </a:solidFill>
              </a:rPr>
              <a:t>für </a:t>
            </a:r>
            <a:r>
              <a:rPr lang="de-DE" dirty="0" smtClean="0">
                <a:solidFill>
                  <a:srgbClr val="000000"/>
                </a:solidFill>
              </a:rPr>
              <a:t>ein </a:t>
            </a:r>
            <a:r>
              <a:rPr lang="de-DE" b="1" dirty="0" smtClean="0">
                <a:solidFill>
                  <a:srgbClr val="000000"/>
                </a:solidFill>
              </a:rPr>
              <a:t>absolutes </a:t>
            </a:r>
            <a:r>
              <a:rPr lang="de-DE" b="1" dirty="0">
                <a:solidFill>
                  <a:srgbClr val="000000"/>
                </a:solidFill>
              </a:rPr>
              <a:t>Handyverbot</a:t>
            </a:r>
            <a:r>
              <a:rPr lang="de-DE" dirty="0">
                <a:solidFill>
                  <a:srgbClr val="000000"/>
                </a:solidFill>
              </a:rPr>
              <a:t>, das auch das Mitbringen verbietet, da dies auch den Schulweg und anschließende private Aktivitäten beträfe</a:t>
            </a:r>
            <a:r>
              <a:rPr lang="de-DE" dirty="0" smtClean="0">
                <a:solidFill>
                  <a:srgbClr val="000000"/>
                </a:solidFill>
              </a:rPr>
              <a:t>.</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dirty="0">
                <a:solidFill>
                  <a:srgbClr val="000000"/>
                </a:solidFill>
              </a:rPr>
              <a:t>Die </a:t>
            </a:r>
            <a:r>
              <a:rPr lang="de-DE" b="1" dirty="0">
                <a:solidFill>
                  <a:srgbClr val="000000"/>
                </a:solidFill>
              </a:rPr>
              <a:t>Freigabemöglichkeit durch Lehrkräfte </a:t>
            </a:r>
            <a:r>
              <a:rPr lang="de-DE" dirty="0">
                <a:solidFill>
                  <a:srgbClr val="000000"/>
                </a:solidFill>
              </a:rPr>
              <a:t>im Unterricht sollte in der Regelung </a:t>
            </a:r>
            <a:r>
              <a:rPr lang="de-DE" b="1" dirty="0">
                <a:solidFill>
                  <a:srgbClr val="000000"/>
                </a:solidFill>
              </a:rPr>
              <a:t>ausdrücklich formuliert </a:t>
            </a:r>
            <a:r>
              <a:rPr lang="de-DE" dirty="0">
                <a:solidFill>
                  <a:srgbClr val="000000"/>
                </a:solidFill>
              </a:rPr>
              <a:t>werden, es wäre nicht zeitgemäß und kontraproduktiv, die Nutzung digitaler Arbeitsmittel im Unterricht zu verbieten</a:t>
            </a:r>
            <a:r>
              <a:rPr lang="de-DE" dirty="0" smtClean="0">
                <a:solidFill>
                  <a:srgbClr val="000000"/>
                </a:solidFill>
              </a:rPr>
              <a:t>.</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b="1" dirty="0">
                <a:solidFill>
                  <a:srgbClr val="000000"/>
                </a:solidFill>
              </a:rPr>
              <a:t>Die Freigabe für bestimmte Orte, Zeiten oder Altersgruppen ist möglich</a:t>
            </a:r>
            <a:r>
              <a:rPr lang="de-DE" dirty="0">
                <a:solidFill>
                  <a:srgbClr val="000000"/>
                </a:solidFill>
              </a:rPr>
              <a:t>, abhängig von den Gegebenheiten der jeweiligen </a:t>
            </a:r>
            <a:r>
              <a:rPr lang="de-DE" dirty="0" smtClean="0">
                <a:solidFill>
                  <a:srgbClr val="000000"/>
                </a:solidFill>
              </a:rPr>
              <a:t>Schule</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dirty="0">
                <a:solidFill>
                  <a:srgbClr val="000000"/>
                </a:solidFill>
              </a:rPr>
              <a:t>Lehrkräfte können bei Zuwiderhandlung </a:t>
            </a:r>
            <a:r>
              <a:rPr lang="de-DE" b="1" dirty="0">
                <a:solidFill>
                  <a:srgbClr val="000000"/>
                </a:solidFill>
              </a:rPr>
              <a:t>Handys</a:t>
            </a:r>
            <a:r>
              <a:rPr lang="de-DE" dirty="0">
                <a:solidFill>
                  <a:srgbClr val="000000"/>
                </a:solidFill>
              </a:rPr>
              <a:t> </a:t>
            </a:r>
            <a:r>
              <a:rPr lang="de-DE" b="1" dirty="0">
                <a:solidFill>
                  <a:srgbClr val="000000"/>
                </a:solidFill>
              </a:rPr>
              <a:t>einziehen</a:t>
            </a:r>
            <a:r>
              <a:rPr lang="de-DE" dirty="0">
                <a:solidFill>
                  <a:srgbClr val="000000"/>
                </a:solidFill>
              </a:rPr>
              <a:t>, und die Eltern von Minderjährigen können zur Abholung verpflichtet werden</a:t>
            </a:r>
            <a:r>
              <a:rPr lang="de-DE" dirty="0" smtClean="0">
                <a:solidFill>
                  <a:srgbClr val="000000"/>
                </a:solidFill>
              </a:rPr>
              <a:t>.</a:t>
            </a:r>
            <a:endParaRPr lang="de-DE" dirty="0">
              <a:solidFill>
                <a:srgbClr val="000000"/>
              </a:solidFill>
            </a:endParaRPr>
          </a:p>
        </p:txBody>
      </p:sp>
      <p:sp>
        <p:nvSpPr>
          <p:cNvPr id="3" name="Textfeld 2"/>
          <p:cNvSpPr txBox="1"/>
          <p:nvPr/>
        </p:nvSpPr>
        <p:spPr>
          <a:xfrm>
            <a:off x="661851" y="1341120"/>
            <a:ext cx="4357283" cy="769441"/>
          </a:xfrm>
          <a:prstGeom prst="rect">
            <a:avLst/>
          </a:prstGeom>
          <a:noFill/>
        </p:spPr>
        <p:txBody>
          <a:bodyPr wrap="none" rtlCol="0">
            <a:spAutoFit/>
          </a:bodyPr>
          <a:lstStyle/>
          <a:p>
            <a:r>
              <a:rPr lang="de-DE" sz="2600" b="1" dirty="0">
                <a:solidFill>
                  <a:srgbClr val="000000"/>
                </a:solidFill>
                <a:latin typeface="Arial" panose="020B0604020202020204" pitchFamily="34" charset="0"/>
              </a:rPr>
              <a:t>Herr </a:t>
            </a:r>
            <a:r>
              <a:rPr lang="de-DE" sz="2600" b="1" dirty="0" err="1">
                <a:solidFill>
                  <a:srgbClr val="000000"/>
                </a:solidFill>
                <a:latin typeface="Arial" panose="020B0604020202020204" pitchFamily="34" charset="0"/>
              </a:rPr>
              <a:t>Steppich</a:t>
            </a:r>
            <a:r>
              <a:rPr lang="de-DE" sz="2600" b="1" dirty="0">
                <a:solidFill>
                  <a:srgbClr val="000000"/>
                </a:solidFill>
                <a:latin typeface="Arial" panose="020B0604020202020204" pitchFamily="34" charset="0"/>
              </a:rPr>
              <a:t> schlägt vor:</a:t>
            </a:r>
          </a:p>
          <a:p>
            <a:endParaRPr lang="de-DE" dirty="0"/>
          </a:p>
        </p:txBody>
      </p:sp>
    </p:spTree>
    <p:extLst>
      <p:ext uri="{BB962C8B-B14F-4D97-AF65-F5344CB8AC3E}">
        <p14:creationId xmlns:p14="http://schemas.microsoft.com/office/powerpoint/2010/main" val="296710454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3143" y="2142308"/>
            <a:ext cx="10850879" cy="3970318"/>
          </a:xfrm>
          <a:prstGeom prst="rect">
            <a:avLst/>
          </a:prstGeom>
          <a:solidFill>
            <a:schemeClr val="bg1"/>
          </a:solidFill>
        </p:spPr>
        <p:txBody>
          <a:bodyPr wrap="square">
            <a:spAutoFit/>
          </a:bodyPr>
          <a:lstStyle/>
          <a:p>
            <a:pPr fontAlgn="base">
              <a:buFont typeface="Arial" panose="020B0604020202020204" pitchFamily="34" charset="0"/>
              <a:buChar char="•"/>
            </a:pPr>
            <a:r>
              <a:rPr lang="de-DE" dirty="0">
                <a:solidFill>
                  <a:srgbClr val="000000"/>
                </a:solidFill>
              </a:rPr>
              <a:t>Die Formulierung “</a:t>
            </a:r>
            <a:r>
              <a:rPr lang="de-DE" i="1" dirty="0">
                <a:solidFill>
                  <a:srgbClr val="000000"/>
                </a:solidFill>
              </a:rPr>
              <a:t>Weggenommene Gegenstände sind </a:t>
            </a:r>
            <a:r>
              <a:rPr lang="de-DE" b="1" i="1" dirty="0">
                <a:solidFill>
                  <a:srgbClr val="000000"/>
                </a:solidFill>
              </a:rPr>
              <a:t>in der Regel</a:t>
            </a:r>
            <a:r>
              <a:rPr lang="de-DE" i="1" dirty="0">
                <a:solidFill>
                  <a:srgbClr val="000000"/>
                </a:solidFill>
              </a:rPr>
              <a:t> am Ende des Unterrichtstags zurückzugeben</a:t>
            </a:r>
            <a:r>
              <a:rPr lang="de-DE" dirty="0">
                <a:solidFill>
                  <a:srgbClr val="000000"/>
                </a:solidFill>
              </a:rPr>
              <a:t>“, gibt Spielraum für ein längeres Einbehalten, falls Eltern das Gerät nicht am selben Tag abholen können</a:t>
            </a:r>
            <a:r>
              <a:rPr lang="de-DE" dirty="0" smtClean="0">
                <a:solidFill>
                  <a:srgbClr val="000000"/>
                </a:solidFill>
              </a:rPr>
              <a:t>.</a:t>
            </a:r>
          </a:p>
          <a:p>
            <a:pPr fontAlgn="base"/>
            <a:r>
              <a:rPr lang="de-DE" b="1" dirty="0"/>
              <a:t>§ 64 VOGSV – Verfahren bei Pädagogischen Maßnahmen</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dirty="0">
                <a:solidFill>
                  <a:srgbClr val="000000"/>
                </a:solidFill>
              </a:rPr>
              <a:t>In jedem Fall sollten Lehrkräfte eingezogenen Handys durch den/die Schüler/in </a:t>
            </a:r>
            <a:r>
              <a:rPr lang="de-DE" b="1" dirty="0">
                <a:solidFill>
                  <a:srgbClr val="000000"/>
                </a:solidFill>
              </a:rPr>
              <a:t>ausschalten lassen</a:t>
            </a:r>
            <a:r>
              <a:rPr lang="de-DE" dirty="0" smtClean="0">
                <a:solidFill>
                  <a:srgbClr val="000000"/>
                </a:solidFill>
              </a:rPr>
              <a:t>!</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b="1" dirty="0">
                <a:solidFill>
                  <a:srgbClr val="000000"/>
                </a:solidFill>
              </a:rPr>
              <a:t>Schäden am Handy </a:t>
            </a:r>
            <a:r>
              <a:rPr lang="de-DE" dirty="0">
                <a:solidFill>
                  <a:srgbClr val="000000"/>
                </a:solidFill>
              </a:rPr>
              <a:t>sollten schriftlich </a:t>
            </a:r>
            <a:r>
              <a:rPr lang="de-DE" b="1" dirty="0">
                <a:solidFill>
                  <a:srgbClr val="000000"/>
                </a:solidFill>
              </a:rPr>
              <a:t>festgehalten werden</a:t>
            </a:r>
            <a:r>
              <a:rPr lang="de-DE" dirty="0">
                <a:solidFill>
                  <a:srgbClr val="000000"/>
                </a:solidFill>
              </a:rPr>
              <a:t>, um ungerechtfertigte Regressforderungen auszuschließen</a:t>
            </a:r>
            <a:r>
              <a:rPr lang="de-DE" dirty="0" smtClean="0">
                <a:solidFill>
                  <a:srgbClr val="000000"/>
                </a:solidFill>
              </a:rPr>
              <a:t>.</a:t>
            </a:r>
          </a:p>
          <a:p>
            <a:pPr fontAlgn="base">
              <a:buFont typeface="Arial" panose="020B0604020202020204" pitchFamily="34" charset="0"/>
              <a:buChar char="•"/>
            </a:pPr>
            <a:endParaRPr lang="de-DE" dirty="0">
              <a:solidFill>
                <a:srgbClr val="000000"/>
              </a:solidFill>
            </a:endParaRPr>
          </a:p>
          <a:p>
            <a:pPr fontAlgn="base">
              <a:buFont typeface="Arial" panose="020B0604020202020204" pitchFamily="34" charset="0"/>
              <a:buChar char="•"/>
            </a:pPr>
            <a:r>
              <a:rPr lang="de-DE" dirty="0">
                <a:solidFill>
                  <a:srgbClr val="000000"/>
                </a:solidFill>
              </a:rPr>
              <a:t>Auf </a:t>
            </a:r>
            <a:r>
              <a:rPr lang="de-DE" b="1" dirty="0">
                <a:solidFill>
                  <a:srgbClr val="000000"/>
                </a:solidFill>
              </a:rPr>
              <a:t>keinen Fall </a:t>
            </a:r>
            <a:r>
              <a:rPr lang="de-DE" dirty="0">
                <a:solidFill>
                  <a:srgbClr val="000000"/>
                </a:solidFill>
              </a:rPr>
              <a:t>dürfen </a:t>
            </a:r>
            <a:r>
              <a:rPr lang="de-DE" b="1" dirty="0">
                <a:solidFill>
                  <a:srgbClr val="000000"/>
                </a:solidFill>
              </a:rPr>
              <a:t>Lehrkräfte </a:t>
            </a:r>
            <a:r>
              <a:rPr lang="de-DE" dirty="0">
                <a:solidFill>
                  <a:srgbClr val="000000"/>
                </a:solidFill>
              </a:rPr>
              <a:t>auf Handyinhalte eigenmächtig und </a:t>
            </a:r>
            <a:r>
              <a:rPr lang="de-DE" b="1" dirty="0">
                <a:solidFill>
                  <a:srgbClr val="000000"/>
                </a:solidFill>
              </a:rPr>
              <a:t>ohne Einwilligung zugreifen</a:t>
            </a:r>
            <a:r>
              <a:rPr lang="de-DE" dirty="0">
                <a:solidFill>
                  <a:srgbClr val="000000"/>
                </a:solidFill>
              </a:rPr>
              <a:t>! Bei Verdacht auf strafbare Handlungen bzw. Inhalte sind die Eltern zu informieren und ggf. die Polizei einzuschalten, falls die Eltern sich weigern, gemeinsam mit der Schulleitung die Handyinhalte zu sichten</a:t>
            </a:r>
            <a:r>
              <a:rPr lang="de-DE" dirty="0" smtClean="0">
                <a:solidFill>
                  <a:srgbClr val="000000"/>
                </a:solidFill>
                <a:latin typeface="Arial" panose="020B0604020202020204" pitchFamily="34" charset="0"/>
              </a:rPr>
              <a:t>.</a:t>
            </a:r>
          </a:p>
          <a:p>
            <a:pPr fontAlgn="base">
              <a:buFont typeface="Arial" panose="020B0604020202020204" pitchFamily="34" charset="0"/>
              <a:buChar char="•"/>
            </a:pPr>
            <a:endParaRPr lang="de-DE" dirty="0">
              <a:solidFill>
                <a:srgbClr val="000000"/>
              </a:solidFill>
              <a:latin typeface="Arial" panose="020B0604020202020204" pitchFamily="34" charset="0"/>
            </a:endParaRPr>
          </a:p>
        </p:txBody>
      </p:sp>
      <p:sp>
        <p:nvSpPr>
          <p:cNvPr id="3" name="Rechteck 2"/>
          <p:cNvSpPr/>
          <p:nvPr/>
        </p:nvSpPr>
        <p:spPr>
          <a:xfrm>
            <a:off x="949112" y="1537454"/>
            <a:ext cx="4357283" cy="492443"/>
          </a:xfrm>
          <a:prstGeom prst="rect">
            <a:avLst/>
          </a:prstGeom>
        </p:spPr>
        <p:txBody>
          <a:bodyPr wrap="none">
            <a:spAutoFit/>
          </a:bodyPr>
          <a:lstStyle/>
          <a:p>
            <a:pPr fontAlgn="base"/>
            <a:r>
              <a:rPr lang="de-DE" sz="2600" b="1" dirty="0">
                <a:solidFill>
                  <a:srgbClr val="000000"/>
                </a:solidFill>
                <a:latin typeface="Arial" panose="020B0604020202020204" pitchFamily="34" charset="0"/>
              </a:rPr>
              <a:t>Herr </a:t>
            </a:r>
            <a:r>
              <a:rPr lang="de-DE" sz="2600" b="1" dirty="0" err="1">
                <a:solidFill>
                  <a:srgbClr val="000000"/>
                </a:solidFill>
                <a:latin typeface="Arial" panose="020B0604020202020204" pitchFamily="34" charset="0"/>
              </a:rPr>
              <a:t>Steppich</a:t>
            </a:r>
            <a:r>
              <a:rPr lang="de-DE" sz="2600" b="1" dirty="0">
                <a:solidFill>
                  <a:srgbClr val="000000"/>
                </a:solidFill>
                <a:latin typeface="Arial" panose="020B0604020202020204" pitchFamily="34" charset="0"/>
              </a:rPr>
              <a:t> schlägt vor:</a:t>
            </a:r>
          </a:p>
        </p:txBody>
      </p:sp>
    </p:spTree>
    <p:extLst>
      <p:ext uri="{BB962C8B-B14F-4D97-AF65-F5344CB8AC3E}">
        <p14:creationId xmlns:p14="http://schemas.microsoft.com/office/powerpoint/2010/main" val="4104089329"/>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731519" y="2051765"/>
            <a:ext cx="10789921" cy="2862322"/>
          </a:xfrm>
          <a:prstGeom prst="rect">
            <a:avLst/>
          </a:prstGeom>
          <a:solidFill>
            <a:schemeClr val="bg1"/>
          </a:solidFill>
        </p:spPr>
        <p:txBody>
          <a:bodyPr wrap="square">
            <a:spAutoFit/>
          </a:bodyPr>
          <a:lstStyle/>
          <a:p>
            <a:pPr fontAlgn="base"/>
            <a:r>
              <a:rPr lang="de-DE" b="1" i="1" dirty="0">
                <a:solidFill>
                  <a:srgbClr val="000000"/>
                </a:solidFill>
                <a:latin typeface="Arial" panose="020B0604020202020204" pitchFamily="34" charset="0"/>
              </a:rPr>
              <a:t>Pädagogische Maßnahmen § 64</a:t>
            </a:r>
            <a:endParaRPr lang="de-DE" i="1" dirty="0">
              <a:solidFill>
                <a:srgbClr val="000000"/>
              </a:solidFill>
              <a:latin typeface="Arial" panose="020B0604020202020204" pitchFamily="34" charset="0"/>
            </a:endParaRPr>
          </a:p>
          <a:p>
            <a:pPr fontAlgn="base"/>
            <a:r>
              <a:rPr lang="de-DE" i="1" dirty="0">
                <a:solidFill>
                  <a:srgbClr val="000000"/>
                </a:solidFill>
                <a:latin typeface="Arial" panose="020B0604020202020204" pitchFamily="34" charset="0"/>
              </a:rPr>
              <a:t>(2) Zu den pädagogischen Maßnahmen gehören …</a:t>
            </a:r>
            <a:r>
              <a:rPr lang="de-DE" b="1" i="1" dirty="0">
                <a:solidFill>
                  <a:srgbClr val="000000"/>
                </a:solidFill>
                <a:latin typeface="Arial" panose="020B0604020202020204" pitchFamily="34" charset="0"/>
              </a:rPr>
              <a:t>die zeitweise </a:t>
            </a:r>
            <a:r>
              <a:rPr lang="de-DE" b="1" i="1" u="sng" dirty="0">
                <a:solidFill>
                  <a:srgbClr val="000000"/>
                </a:solidFill>
                <a:latin typeface="Arial" panose="020B0604020202020204" pitchFamily="34" charset="0"/>
              </a:rPr>
              <a:t>Wegnahme von Gegenständen</a:t>
            </a:r>
            <a:r>
              <a:rPr lang="de-DE" i="1" dirty="0">
                <a:solidFill>
                  <a:srgbClr val="000000"/>
                </a:solidFill>
                <a:latin typeface="Arial" panose="020B0604020202020204" pitchFamily="34" charset="0"/>
              </a:rPr>
              <a:t>, die den Unterricht oder die Ordnung der Schule stören oder stören können</a:t>
            </a:r>
            <a:r>
              <a:rPr lang="de-DE" i="1" dirty="0" smtClean="0">
                <a:solidFill>
                  <a:srgbClr val="000000"/>
                </a:solidFill>
                <a:latin typeface="Arial" panose="020B0604020202020204" pitchFamily="34" charset="0"/>
              </a:rPr>
              <a:t>.</a:t>
            </a:r>
          </a:p>
          <a:p>
            <a:pPr fontAlgn="base"/>
            <a:endParaRPr lang="de-DE" i="1" dirty="0">
              <a:solidFill>
                <a:srgbClr val="000000"/>
              </a:solidFill>
              <a:latin typeface="Arial" panose="020B0604020202020204" pitchFamily="34" charset="0"/>
            </a:endParaRPr>
          </a:p>
          <a:p>
            <a:pPr fontAlgn="base"/>
            <a:r>
              <a:rPr lang="de-DE" i="1" dirty="0">
                <a:solidFill>
                  <a:srgbClr val="000000"/>
                </a:solidFill>
                <a:latin typeface="Arial" panose="020B0604020202020204" pitchFamily="34" charset="0"/>
              </a:rPr>
              <a:t>(3) Weggenommene Gegenstände sind in der Regel am Ende des Unterrichtstags zurückzugeben. </a:t>
            </a:r>
            <a:r>
              <a:rPr lang="de-DE" b="1" i="1" u="sng" dirty="0">
                <a:solidFill>
                  <a:srgbClr val="000000"/>
                </a:solidFill>
                <a:latin typeface="Arial" panose="020B0604020202020204" pitchFamily="34" charset="0"/>
              </a:rPr>
              <a:t>Die Rückgabe kann bei Minderjährigen auch über die Eltern erfolgen. </a:t>
            </a:r>
            <a:r>
              <a:rPr lang="de-DE" b="1" i="1" dirty="0">
                <a:solidFill>
                  <a:srgbClr val="000000"/>
                </a:solidFill>
                <a:latin typeface="Arial" panose="020B0604020202020204" pitchFamily="34" charset="0"/>
              </a:rPr>
              <a:t/>
            </a:r>
            <a:br>
              <a:rPr lang="de-DE" b="1" i="1" dirty="0">
                <a:solidFill>
                  <a:srgbClr val="000000"/>
                </a:solidFill>
                <a:latin typeface="Arial" panose="020B0604020202020204" pitchFamily="34" charset="0"/>
              </a:rPr>
            </a:br>
            <a:r>
              <a:rPr lang="de-DE" i="1" dirty="0">
                <a:solidFill>
                  <a:srgbClr val="000000"/>
                </a:solidFill>
                <a:latin typeface="Arial" panose="020B0604020202020204" pitchFamily="34" charset="0"/>
              </a:rPr>
              <a:t>Gegenstände, die eine besondere Gefährdung bedeuten, dürfen nur über die Eltern zurückgegeben werden</a:t>
            </a:r>
            <a:r>
              <a:rPr lang="de-DE" i="1" dirty="0" smtClean="0">
                <a:solidFill>
                  <a:srgbClr val="000000"/>
                </a:solidFill>
                <a:latin typeface="Arial" panose="020B0604020202020204" pitchFamily="34" charset="0"/>
              </a:rPr>
              <a:t>.</a:t>
            </a:r>
          </a:p>
          <a:p>
            <a:pPr fontAlgn="base"/>
            <a:endParaRPr lang="de-DE" i="1" dirty="0">
              <a:solidFill>
                <a:srgbClr val="000000"/>
              </a:solidFill>
              <a:latin typeface="Arial" panose="020B0604020202020204" pitchFamily="34" charset="0"/>
            </a:endParaRPr>
          </a:p>
          <a:p>
            <a:pPr fontAlgn="base"/>
            <a:r>
              <a:rPr lang="de-DE" i="1" dirty="0">
                <a:solidFill>
                  <a:srgbClr val="000000"/>
                </a:solidFill>
                <a:latin typeface="Arial" panose="020B0604020202020204" pitchFamily="34" charset="0"/>
              </a:rPr>
              <a:t>Quelle: </a:t>
            </a:r>
            <a:r>
              <a:rPr lang="de-DE" i="1" dirty="0">
                <a:solidFill>
                  <a:srgbClr val="2A2A7D"/>
                </a:solidFill>
                <a:latin typeface="Arial" panose="020B0604020202020204" pitchFamily="34" charset="0"/>
                <a:hlinkClick r:id="rId2"/>
              </a:rPr>
              <a:t>=&gt;Hessisches Kultusministerium </a:t>
            </a:r>
            <a:endParaRPr lang="de-DE" b="0" i="1"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91347037"/>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184366" y="1595570"/>
            <a:ext cx="10493828" cy="3477875"/>
          </a:xfrm>
          <a:prstGeom prst="rect">
            <a:avLst/>
          </a:prstGeom>
        </p:spPr>
        <p:txBody>
          <a:bodyPr wrap="square">
            <a:spAutoFit/>
          </a:bodyPr>
          <a:lstStyle/>
          <a:p>
            <a:r>
              <a:rPr lang="de-DE" sz="2200" dirty="0" smtClean="0"/>
              <a:t>Schulen sollen </a:t>
            </a:r>
            <a:r>
              <a:rPr lang="de-DE" sz="2200" dirty="0"/>
              <a:t>einen </a:t>
            </a:r>
            <a:endParaRPr lang="de-DE" sz="2200" dirty="0" smtClean="0"/>
          </a:p>
          <a:p>
            <a:endParaRPr lang="de-DE" sz="2200" dirty="0"/>
          </a:p>
          <a:p>
            <a:r>
              <a:rPr lang="de-DE" sz="2200" b="1" dirty="0" smtClean="0"/>
              <a:t>„</a:t>
            </a:r>
            <a:r>
              <a:rPr lang="de-DE" sz="2200" b="1" dirty="0"/>
              <a:t>dauerhaften, pädagogisch strukturierten und begleiteten Prozess der konstruktiven und kritischen Auseinandersetzung mit der Medienwelt“ </a:t>
            </a:r>
            <a:endParaRPr lang="de-DE" sz="2200" b="1" dirty="0" smtClean="0"/>
          </a:p>
          <a:p>
            <a:endParaRPr lang="de-DE" sz="2200" b="1" dirty="0"/>
          </a:p>
          <a:p>
            <a:r>
              <a:rPr lang="de-DE" sz="2200" dirty="0" smtClean="0"/>
              <a:t>gestalten</a:t>
            </a:r>
            <a:r>
              <a:rPr lang="de-DE" sz="2200" dirty="0"/>
              <a:t>. </a:t>
            </a:r>
            <a:endParaRPr lang="de-DE" sz="2200" dirty="0" smtClean="0"/>
          </a:p>
          <a:p>
            <a:r>
              <a:rPr lang="de-DE" sz="2200" dirty="0" smtClean="0"/>
              <a:t>Es </a:t>
            </a:r>
            <a:r>
              <a:rPr lang="de-DE" sz="2200" dirty="0"/>
              <a:t>geht hier um mehr als nur den „Erwerb und die fortlaufende Erweiterung von Medienkompetenz</a:t>
            </a:r>
            <a:r>
              <a:rPr lang="de-DE" sz="2200" dirty="0" smtClean="0"/>
              <a:t>“;</a:t>
            </a:r>
          </a:p>
          <a:p>
            <a:endParaRPr lang="de-DE" sz="2200" dirty="0"/>
          </a:p>
          <a:p>
            <a:r>
              <a:rPr lang="de-DE" sz="2200" dirty="0"/>
              <a:t>(Auszug aus dem Beschluss der Kultusministerkonferenz vom 8. März 2012) </a:t>
            </a:r>
          </a:p>
        </p:txBody>
      </p:sp>
    </p:spTree>
    <p:extLst>
      <p:ext uri="{BB962C8B-B14F-4D97-AF65-F5344CB8AC3E}">
        <p14:creationId xmlns:p14="http://schemas.microsoft.com/office/powerpoint/2010/main" val="382143461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1331149" y="1495832"/>
            <a:ext cx="9637865" cy="4608877"/>
          </a:xfrm>
          <a:prstGeom prst="rect">
            <a:avLst/>
          </a:prstGeom>
        </p:spPr>
      </p:pic>
    </p:spTree>
    <p:extLst>
      <p:ext uri="{BB962C8B-B14F-4D97-AF65-F5344CB8AC3E}">
        <p14:creationId xmlns:p14="http://schemas.microsoft.com/office/powerpoint/2010/main" val="4007754923"/>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931719" y="1305057"/>
            <a:ext cx="2753590" cy="707886"/>
          </a:xfrm>
          <a:prstGeom prst="rect">
            <a:avLst/>
          </a:prstGeom>
          <a:noFill/>
        </p:spPr>
        <p:txBody>
          <a:bodyPr wrap="square" rtlCol="0">
            <a:spAutoFit/>
          </a:bodyPr>
          <a:lstStyle/>
          <a:p>
            <a:r>
              <a:rPr lang="de-DE" sz="4000" dirty="0" smtClean="0"/>
              <a:t>Gliederung</a:t>
            </a:r>
            <a:endParaRPr lang="de-DE" sz="4000" dirty="0"/>
          </a:p>
        </p:txBody>
      </p:sp>
      <p:sp>
        <p:nvSpPr>
          <p:cNvPr id="3" name="Textfeld 2"/>
          <p:cNvSpPr txBox="1"/>
          <p:nvPr/>
        </p:nvSpPr>
        <p:spPr>
          <a:xfrm>
            <a:off x="3892730" y="2012943"/>
            <a:ext cx="5111931" cy="4247317"/>
          </a:xfrm>
          <a:prstGeom prst="rect">
            <a:avLst/>
          </a:prstGeom>
          <a:noFill/>
        </p:spPr>
        <p:txBody>
          <a:bodyPr wrap="square" rtlCol="0">
            <a:spAutoFit/>
          </a:bodyPr>
          <a:lstStyle/>
          <a:p>
            <a:r>
              <a:rPr lang="de-DE" dirty="0" smtClean="0"/>
              <a:t>1. Vorstellungsrunde</a:t>
            </a:r>
          </a:p>
          <a:p>
            <a:endParaRPr lang="de-DE" dirty="0"/>
          </a:p>
          <a:p>
            <a:r>
              <a:rPr lang="de-DE" dirty="0" smtClean="0"/>
              <a:t>2. Bedürfnisse der Jugend </a:t>
            </a:r>
          </a:p>
          <a:p>
            <a:endParaRPr lang="de-DE" dirty="0"/>
          </a:p>
          <a:p>
            <a:r>
              <a:rPr lang="de-DE" dirty="0" smtClean="0"/>
              <a:t>3. Gefährdungspotenziale der Medien</a:t>
            </a:r>
          </a:p>
          <a:p>
            <a:endParaRPr lang="de-DE" dirty="0"/>
          </a:p>
          <a:p>
            <a:r>
              <a:rPr lang="de-DE" dirty="0" smtClean="0"/>
              <a:t>4. Chancen der Medien</a:t>
            </a:r>
          </a:p>
          <a:p>
            <a:endParaRPr lang="de-DE" dirty="0" smtClean="0"/>
          </a:p>
          <a:p>
            <a:r>
              <a:rPr lang="de-DE" dirty="0"/>
              <a:t>5</a:t>
            </a:r>
            <a:r>
              <a:rPr lang="de-DE" dirty="0" smtClean="0"/>
              <a:t>. Lösungsvorschläge</a:t>
            </a:r>
          </a:p>
          <a:p>
            <a:endParaRPr lang="de-DE" dirty="0"/>
          </a:p>
          <a:p>
            <a:r>
              <a:rPr lang="de-DE" dirty="0"/>
              <a:t>6</a:t>
            </a:r>
            <a:r>
              <a:rPr lang="de-DE" dirty="0" smtClean="0"/>
              <a:t>. Arbeitsauftrag </a:t>
            </a:r>
            <a:endParaRPr lang="de-DE" dirty="0"/>
          </a:p>
          <a:p>
            <a:endParaRPr lang="de-DE" dirty="0" smtClean="0"/>
          </a:p>
          <a:p>
            <a:r>
              <a:rPr lang="de-DE" dirty="0"/>
              <a:t>7</a:t>
            </a:r>
            <a:r>
              <a:rPr lang="de-DE" dirty="0" smtClean="0"/>
              <a:t>. Schutzraum oder Schaufenster? - Diskussion</a:t>
            </a:r>
          </a:p>
          <a:p>
            <a:endParaRPr lang="de-DE" dirty="0" smtClean="0"/>
          </a:p>
          <a:p>
            <a:r>
              <a:rPr lang="de-DE" dirty="0"/>
              <a:t>8</a:t>
            </a:r>
            <a:r>
              <a:rPr lang="de-DE" dirty="0" smtClean="0"/>
              <a:t>. Hilfen</a:t>
            </a:r>
            <a:endParaRPr lang="de-DE" dirty="0"/>
          </a:p>
        </p:txBody>
      </p:sp>
      <p:sp>
        <p:nvSpPr>
          <p:cNvPr id="4" name="Rechteck 3"/>
          <p:cNvSpPr/>
          <p:nvPr/>
        </p:nvSpPr>
        <p:spPr>
          <a:xfrm>
            <a:off x="637309" y="601626"/>
            <a:ext cx="6096000" cy="369332"/>
          </a:xfrm>
          <a:prstGeom prst="rect">
            <a:avLst/>
          </a:prstGeom>
        </p:spPr>
        <p:txBody>
          <a:bodyPr>
            <a:spAutoFit/>
          </a:bodyPr>
          <a:lstStyle/>
          <a:p>
            <a:r>
              <a:rPr lang="de-DE" dirty="0" smtClean="0"/>
              <a:t>Umgang mit Smartphones in der Schule </a:t>
            </a:r>
          </a:p>
        </p:txBody>
      </p:sp>
    </p:spTree>
    <p:extLst>
      <p:ext uri="{BB962C8B-B14F-4D97-AF65-F5344CB8AC3E}">
        <p14:creationId xmlns:p14="http://schemas.microsoft.com/office/powerpoint/2010/main" val="47240038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idx="4294967295"/>
          </p:nvPr>
        </p:nvSpPr>
        <p:spPr bwMode="auto">
          <a:xfrm>
            <a:off x="0" y="985838"/>
            <a:ext cx="11660188"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de-DE" altLang="de-DE" sz="3000" b="1" dirty="0" smtClean="0"/>
              <a:t>Präventionsmaßnahmen bzw.</a:t>
            </a:r>
            <a:br>
              <a:rPr lang="de-DE" altLang="de-DE" sz="3000" b="1" dirty="0" smtClean="0"/>
            </a:br>
            <a:r>
              <a:rPr lang="de-DE" altLang="de-DE" sz="3000" b="1" dirty="0" smtClean="0"/>
              <a:t>positiver Umgang mit dem Smartphone</a:t>
            </a:r>
            <a:endParaRPr lang="de-DE" altLang="de-DE" sz="3000" b="1" dirty="0"/>
          </a:p>
        </p:txBody>
      </p:sp>
      <p:sp>
        <p:nvSpPr>
          <p:cNvPr id="91139" name="Inhaltsplatzhalter 2"/>
          <p:cNvSpPr>
            <a:spLocks noGrp="1"/>
          </p:cNvSpPr>
          <p:nvPr>
            <p:ph idx="4294967295"/>
          </p:nvPr>
        </p:nvSpPr>
        <p:spPr bwMode="auto">
          <a:xfrm>
            <a:off x="5207000" y="2128838"/>
            <a:ext cx="6985000" cy="4176712"/>
          </a:xfrm>
          <a:prstGeom prst="rect">
            <a:avLst/>
          </a:prstGeom>
          <a:solidFill>
            <a:schemeClr val="bg1"/>
          </a:solidFill>
          <a:extLst/>
        </p:spPr>
        <p:txBody>
          <a:bodyPr vert="horz" wrap="square" lIns="91440" tIns="45720" rIns="91440" bIns="45720" numCol="1" rtlCol="0" anchor="t" anchorCtr="0" compatLnSpc="1">
            <a:prstTxWarp prst="textNoShape">
              <a:avLst/>
            </a:prstTxWarp>
            <a:normAutofit lnSpcReduction="10000"/>
          </a:bodyPr>
          <a:lstStyle/>
          <a:p>
            <a:r>
              <a:rPr lang="de-DE" altLang="de-DE" sz="2200" dirty="0" err="1"/>
              <a:t>Youtubeworkshop</a:t>
            </a:r>
            <a:r>
              <a:rPr lang="de-DE" altLang="de-DE" sz="2200" dirty="0"/>
              <a:t> mit Kanal</a:t>
            </a:r>
          </a:p>
          <a:p>
            <a:r>
              <a:rPr lang="de-DE" altLang="de-DE" sz="2200" dirty="0" smtClean="0"/>
              <a:t>Gesprächsregeln/WhatsApp Regeln</a:t>
            </a:r>
            <a:endParaRPr lang="de-DE" altLang="de-DE" sz="2200" dirty="0"/>
          </a:p>
          <a:p>
            <a:r>
              <a:rPr lang="de-DE" altLang="de-DE" sz="2200" dirty="0" smtClean="0"/>
              <a:t>Erstellen </a:t>
            </a:r>
            <a:r>
              <a:rPr lang="de-DE" altLang="de-DE" sz="2200" dirty="0"/>
              <a:t>eines Videos</a:t>
            </a:r>
          </a:p>
          <a:p>
            <a:r>
              <a:rPr lang="de-DE" altLang="de-DE" sz="2200" dirty="0"/>
              <a:t>Materialien mit Nachbereitung HR 3 </a:t>
            </a:r>
            <a:r>
              <a:rPr lang="de-DE" altLang="de-DE" sz="2200" dirty="0" err="1"/>
              <a:t>Cold</a:t>
            </a:r>
            <a:r>
              <a:rPr lang="de-DE" altLang="de-DE" sz="2200" dirty="0"/>
              <a:t> </a:t>
            </a:r>
            <a:r>
              <a:rPr lang="de-DE" altLang="de-DE" sz="2200" dirty="0" err="1"/>
              <a:t>Mirror</a:t>
            </a:r>
            <a:endParaRPr lang="de-DE" altLang="de-DE" sz="2200" dirty="0"/>
          </a:p>
          <a:p>
            <a:r>
              <a:rPr lang="de-DE" altLang="de-DE" sz="2200" dirty="0"/>
              <a:t>Smartphone „Knigge“ (Medienknigge)</a:t>
            </a:r>
          </a:p>
          <a:p>
            <a:r>
              <a:rPr lang="de-DE" altLang="de-DE" sz="2200" dirty="0"/>
              <a:t>Handynutzungsvertrag</a:t>
            </a:r>
          </a:p>
          <a:p>
            <a:r>
              <a:rPr lang="de-DE" altLang="de-DE" sz="2200" dirty="0"/>
              <a:t>Podcasts</a:t>
            </a:r>
          </a:p>
          <a:p>
            <a:r>
              <a:rPr lang="de-DE" altLang="de-DE" sz="2200" dirty="0" smtClean="0"/>
              <a:t>Comics</a:t>
            </a:r>
          </a:p>
          <a:p>
            <a:r>
              <a:rPr lang="de-DE" altLang="de-DE" sz="2200" dirty="0" smtClean="0"/>
              <a:t>Flyer</a:t>
            </a:r>
          </a:p>
          <a:p>
            <a:r>
              <a:rPr lang="de-DE" altLang="de-DE" sz="2200" dirty="0" smtClean="0"/>
              <a:t>…</a:t>
            </a:r>
            <a:endParaRPr lang="de-DE" altLang="de-DE" sz="2200" dirty="0"/>
          </a:p>
        </p:txBody>
      </p:sp>
      <p:sp>
        <p:nvSpPr>
          <p:cNvPr id="2" name="Textfeld 1"/>
          <p:cNvSpPr txBox="1"/>
          <p:nvPr/>
        </p:nvSpPr>
        <p:spPr>
          <a:xfrm>
            <a:off x="1114696" y="2133374"/>
            <a:ext cx="1319592" cy="430887"/>
          </a:xfrm>
          <a:prstGeom prst="rect">
            <a:avLst/>
          </a:prstGeom>
          <a:noFill/>
        </p:spPr>
        <p:txBody>
          <a:bodyPr wrap="none" rtlCol="0">
            <a:spAutoFit/>
          </a:bodyPr>
          <a:lstStyle/>
          <a:p>
            <a:r>
              <a:rPr lang="de-DE" sz="2200" b="1" dirty="0" smtClean="0"/>
              <a:t>Beispiele:</a:t>
            </a:r>
            <a:endParaRPr lang="de-DE" sz="2200" b="1" dirty="0"/>
          </a:p>
        </p:txBody>
      </p:sp>
    </p:spTree>
    <p:extLst>
      <p:ext uri="{BB962C8B-B14F-4D97-AF65-F5344CB8AC3E}">
        <p14:creationId xmlns:p14="http://schemas.microsoft.com/office/powerpoint/2010/main" val="2282453513"/>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220686" y="2140421"/>
            <a:ext cx="8595359" cy="4247317"/>
          </a:xfrm>
          <a:prstGeom prst="rect">
            <a:avLst/>
          </a:prstGeom>
          <a:solidFill>
            <a:schemeClr val="bg1"/>
          </a:solidFill>
        </p:spPr>
        <p:txBody>
          <a:bodyPr wrap="square">
            <a:spAutoFit/>
          </a:bodyPr>
          <a:lstStyle/>
          <a:p>
            <a:pPr marL="201295" indent="-201295" hangingPunct="0">
              <a:spcAft>
                <a:spcPts val="0"/>
              </a:spcAft>
            </a:pP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	Elektronische Medien (letzte Aktualisierung 14.6.2016)</a:t>
            </a:r>
            <a:endParaRPr lang="de-DE" dirty="0">
              <a:latin typeface="Times New Roman" panose="02020603050405020304" pitchFamily="18" charset="0"/>
              <a:ea typeface="Times New Roman" panose="02020603050405020304" pitchFamily="18" charset="0"/>
            </a:endParaRPr>
          </a:p>
          <a:p>
            <a:pPr marL="270510" indent="-270510" hangingPunct="0">
              <a:spcAft>
                <a:spcPts val="0"/>
              </a:spcAft>
            </a:pP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7.1.	</a:t>
            </a:r>
            <a:r>
              <a:rPr lang="de-DE" dirty="0">
                <a:latin typeface="Arial Narrow" panose="020B0606020202030204" pitchFamily="34" charset="0"/>
                <a:ea typeface="Times New Roman" panose="02020603050405020304" pitchFamily="18" charset="0"/>
                <a:cs typeface="Arial" panose="020B0604020202020204" pitchFamily="34" charset="0"/>
              </a:rPr>
              <a:t>Grundsätzlich dürfen elektronische Medien </a:t>
            </a:r>
            <a:r>
              <a:rPr lang="de-DE" dirty="0">
                <a:highlight>
                  <a:srgbClr val="FFFF00"/>
                </a:highlight>
                <a:uFill>
                  <a:solidFill>
                    <a:schemeClr val="bg1"/>
                  </a:solidFill>
                </a:uFill>
                <a:latin typeface="Arial Narrow" panose="020B0606020202030204" pitchFamily="34" charset="0"/>
                <a:ea typeface="Times New Roman" panose="02020603050405020304" pitchFamily="18" charset="0"/>
                <a:cs typeface="Arial" panose="020B0604020202020204" pitchFamily="34" charset="0"/>
              </a:rPr>
              <a:t>wie Mobiltelefone, Tablets, sog. Smartwatches, Computerspiele, Musikabspielgeräte, Kameras</a:t>
            </a:r>
            <a:r>
              <a:rPr lang="de-DE" dirty="0">
                <a:uFill>
                  <a:solidFill>
                    <a:schemeClr val="bg1"/>
                  </a:solidFill>
                </a:uFill>
                <a:latin typeface="Arial Narrow" panose="020B0606020202030204" pitchFamily="34" charset="0"/>
                <a:ea typeface="Times New Roman" panose="02020603050405020304" pitchFamily="18" charset="0"/>
                <a:cs typeface="Arial" panose="020B0604020202020204" pitchFamily="34" charset="0"/>
              </a:rPr>
              <a:t> </a:t>
            </a:r>
            <a:r>
              <a:rPr lang="de-DE" dirty="0">
                <a:solidFill>
                  <a:srgbClr val="000000"/>
                </a:solidFill>
                <a:latin typeface="Arial Narrow" panose="020B0606020202030204" pitchFamily="34" charset="0"/>
                <a:ea typeface="Times New Roman" panose="02020603050405020304" pitchFamily="18" charset="0"/>
                <a:cs typeface="Verdana" panose="020B0604030504040204" pitchFamily="34" charset="0"/>
              </a:rPr>
              <a:t>auf dem gesamten Schulgelände nur </a:t>
            </a:r>
            <a:r>
              <a:rPr lang="de-DE" b="1" dirty="0">
                <a:solidFill>
                  <a:srgbClr val="000000"/>
                </a:solidFill>
                <a:latin typeface="Arial Narrow" panose="020B0606020202030204" pitchFamily="34" charset="0"/>
                <a:ea typeface="Times New Roman" panose="02020603050405020304" pitchFamily="18" charset="0"/>
                <a:cs typeface="Verdana" panose="020B0604030504040204" pitchFamily="34" charset="0"/>
              </a:rPr>
              <a:t>ausgeschaltet</a:t>
            </a:r>
            <a:r>
              <a:rPr lang="de-DE" dirty="0">
                <a:solidFill>
                  <a:srgbClr val="000000"/>
                </a:solidFill>
                <a:latin typeface="Arial Narrow" panose="020B0606020202030204" pitchFamily="34" charset="0"/>
                <a:ea typeface="Times New Roman" panose="02020603050405020304" pitchFamily="18" charset="0"/>
                <a:cs typeface="Verdana" panose="020B0604030504040204" pitchFamily="34" charset="0"/>
              </a:rPr>
              <a:t> in der Tasche mitgeführt werden. </a:t>
            </a: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Kopf-/Ohrhörer werden so aufbewahrt, dass sie nicht sichtbar sind.</a:t>
            </a:r>
            <a:endParaRPr lang="de-DE" dirty="0">
              <a:latin typeface="Times New Roman" panose="02020603050405020304" pitchFamily="18" charset="0"/>
              <a:ea typeface="Times New Roman" panose="02020603050405020304" pitchFamily="18" charset="0"/>
            </a:endParaRPr>
          </a:p>
          <a:p>
            <a:pPr marL="270510" indent="-270510" hangingPunct="0">
              <a:spcAft>
                <a:spcPts val="0"/>
              </a:spcAft>
            </a:pPr>
            <a:r>
              <a:rPr lang="de-DE" dirty="0">
                <a:solidFill>
                  <a:srgbClr val="000000"/>
                </a:solidFill>
                <a:latin typeface="Arial Narrow" panose="020B0606020202030204" pitchFamily="34" charset="0"/>
                <a:ea typeface="Times New Roman" panose="02020603050405020304" pitchFamily="18" charset="0"/>
              </a:rPr>
              <a:t>7.2.	Elektronische Geräte können vor 7:45 Uhr sowie in der jeweiligen Jahrgangs-Mittagspause lautlos in der Sitzmulde im Foyer benutzt werden (</a:t>
            </a: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detaillierte Informationen zu elektronischen Medien </a:t>
            </a: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sym typeface="Wingdings" panose="05000000000000000000" pitchFamily="2" charset="2"/>
              </a:rPr>
              <a:t></a:t>
            </a:r>
            <a:r>
              <a:rPr lang="de-DE" dirty="0">
                <a:solidFill>
                  <a:srgbClr val="000000"/>
                </a:solidFill>
                <a:latin typeface="Arial Narrow" panose="020B0606020202030204" pitchFamily="34" charset="0"/>
                <a:ea typeface="Times New Roman" panose="02020603050405020304" pitchFamily="18" charset="0"/>
                <a:cs typeface="Arial" panose="020B0604020202020204" pitchFamily="34" charset="0"/>
              </a:rPr>
              <a:t>s. Anhang).</a:t>
            </a:r>
            <a:endParaRPr lang="de-DE" dirty="0">
              <a:latin typeface="Times New Roman" panose="02020603050405020304" pitchFamily="18" charset="0"/>
              <a:ea typeface="Times New Roman" panose="02020603050405020304" pitchFamily="18" charset="0"/>
            </a:endParaRPr>
          </a:p>
          <a:p>
            <a:pPr marL="270510" indent="-270510" hangingPunct="0">
              <a:spcAft>
                <a:spcPts val="0"/>
              </a:spcAft>
            </a:pPr>
            <a:r>
              <a:rPr lang="de-DE" dirty="0">
                <a:solidFill>
                  <a:srgbClr val="000000"/>
                </a:solidFill>
                <a:latin typeface="Arial Narrow" panose="020B0606020202030204" pitchFamily="34" charset="0"/>
                <a:ea typeface="Times New Roman" panose="02020603050405020304" pitchFamily="18" charset="0"/>
              </a:rPr>
              <a:t>7.3.	Musik muss mit Kopfhörern gehört werden, sodass kein anderer belästigt wird</a:t>
            </a:r>
            <a:r>
              <a:rPr lang="de-DE" dirty="0">
                <a:latin typeface="Arial Narrow" panose="020B0606020202030204" pitchFamily="34" charset="0"/>
                <a:ea typeface="Times New Roman" panose="02020603050405020304" pitchFamily="18" charset="0"/>
              </a:rPr>
              <a:t>.</a:t>
            </a:r>
            <a:endParaRPr lang="de-DE" dirty="0">
              <a:latin typeface="Times New Roman" panose="02020603050405020304" pitchFamily="18" charset="0"/>
              <a:ea typeface="Times New Roman" panose="02020603050405020304" pitchFamily="18" charset="0"/>
            </a:endParaRPr>
          </a:p>
          <a:p>
            <a:pPr marL="270510" indent="-270510" hangingPunct="0">
              <a:spcAft>
                <a:spcPts val="0"/>
              </a:spcAft>
            </a:pPr>
            <a:r>
              <a:rPr lang="de-DE" dirty="0">
                <a:latin typeface="Arial Narrow" panose="020B0606020202030204" pitchFamily="34" charset="0"/>
                <a:ea typeface="Times New Roman" panose="02020603050405020304" pitchFamily="18" charset="0"/>
              </a:rPr>
              <a:t>7.4.	Das Verbot, private Fotos, Video- oder Tonaufnahmen anzufertigen, gilt weiter.</a:t>
            </a:r>
            <a:endParaRPr lang="de-DE" dirty="0">
              <a:latin typeface="Times New Roman" panose="02020603050405020304" pitchFamily="18" charset="0"/>
              <a:ea typeface="Times New Roman" panose="02020603050405020304" pitchFamily="18" charset="0"/>
            </a:endParaRPr>
          </a:p>
          <a:p>
            <a:pPr marL="270510" indent="-270510" hangingPunct="0">
              <a:spcAft>
                <a:spcPts val="0"/>
              </a:spcAft>
            </a:pPr>
            <a:r>
              <a:rPr lang="de-DE" dirty="0">
                <a:latin typeface="Arial Narrow" panose="020B0606020202030204" pitchFamily="34" charset="0"/>
                <a:ea typeface="Times New Roman" panose="02020603050405020304" pitchFamily="18" charset="0"/>
              </a:rPr>
              <a:t>7.5.	Aus didaktischen Gründen ist das Benutzen während des Unterrichts möglich, wenn es eine Lehrkraft erlaubt.</a:t>
            </a:r>
            <a:endParaRPr lang="de-DE" dirty="0">
              <a:latin typeface="Times New Roman" panose="02020603050405020304" pitchFamily="18" charset="0"/>
              <a:ea typeface="Times New Roman" panose="02020603050405020304" pitchFamily="18" charset="0"/>
            </a:endParaRPr>
          </a:p>
          <a:p>
            <a:r>
              <a:rPr lang="de-DE"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7.6.	Bei Verstoß gegen die geltende Regelung wird das betreffende Gerät eingezogen und im Sekretariat deponiert. Es muss von den Erziehungsberechtigten abgeholt werden, die über den Vorfall schriftlich informiert werden. Im Wiederholungsfall erfolgen weitere Maßnahmen.</a:t>
            </a:r>
            <a:endParaRPr lang="de-DE" dirty="0"/>
          </a:p>
        </p:txBody>
      </p:sp>
      <p:sp>
        <p:nvSpPr>
          <p:cNvPr id="2" name="Textfeld 1"/>
          <p:cNvSpPr txBox="1"/>
          <p:nvPr/>
        </p:nvSpPr>
        <p:spPr>
          <a:xfrm>
            <a:off x="1454331" y="1184366"/>
            <a:ext cx="4234877" cy="492443"/>
          </a:xfrm>
          <a:prstGeom prst="rect">
            <a:avLst/>
          </a:prstGeom>
          <a:noFill/>
        </p:spPr>
        <p:txBody>
          <a:bodyPr wrap="none" rtlCol="0">
            <a:spAutoFit/>
          </a:bodyPr>
          <a:lstStyle/>
          <a:p>
            <a:r>
              <a:rPr lang="de-DE" sz="2600" b="1" dirty="0" smtClean="0"/>
              <a:t>Unsere Schulordnung besagt:</a:t>
            </a:r>
            <a:endParaRPr lang="de-DE" sz="2600" b="1" dirty="0"/>
          </a:p>
        </p:txBody>
      </p:sp>
    </p:spTree>
    <p:extLst>
      <p:ext uri="{BB962C8B-B14F-4D97-AF65-F5344CB8AC3E}">
        <p14:creationId xmlns:p14="http://schemas.microsoft.com/office/powerpoint/2010/main" val="615891900"/>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3678383" y="3200399"/>
            <a:ext cx="7066644" cy="2308324"/>
          </a:xfrm>
          <a:prstGeom prst="rect">
            <a:avLst/>
          </a:prstGeom>
          <a:noFill/>
        </p:spPr>
        <p:txBody>
          <a:bodyPr wrap="square" rtlCol="0">
            <a:spAutoFit/>
          </a:bodyPr>
          <a:lstStyle/>
          <a:p>
            <a:r>
              <a:rPr lang="de-DE" sz="2400" dirty="0" smtClean="0"/>
              <a:t>Erklären Sie in einer Kleingruppe 3 – 5 Personen </a:t>
            </a:r>
            <a:r>
              <a:rPr lang="de-DE" sz="2400" dirty="0"/>
              <a:t>die Wunschvorgehensweise Ihrer Schule zum Thema </a:t>
            </a:r>
            <a:r>
              <a:rPr lang="de-DE" sz="2400" dirty="0" smtClean="0"/>
              <a:t>Smartphones und stellen Sie diese auf einem DinA 3 Blatt dar. </a:t>
            </a:r>
          </a:p>
          <a:p>
            <a:endParaRPr lang="de-DE" sz="2400" dirty="0"/>
          </a:p>
          <a:p>
            <a:r>
              <a:rPr lang="de-DE" sz="2400" dirty="0" smtClean="0"/>
              <a:t>Zeit: 20 min</a:t>
            </a:r>
            <a:endParaRPr lang="de-DE" sz="2400" dirty="0"/>
          </a:p>
        </p:txBody>
      </p:sp>
      <p:sp>
        <p:nvSpPr>
          <p:cNvPr id="3" name="Textfeld 2"/>
          <p:cNvSpPr txBox="1"/>
          <p:nvPr/>
        </p:nvSpPr>
        <p:spPr>
          <a:xfrm>
            <a:off x="637309" y="1251166"/>
            <a:ext cx="7796645" cy="707886"/>
          </a:xfrm>
          <a:prstGeom prst="rect">
            <a:avLst/>
          </a:prstGeom>
          <a:noFill/>
        </p:spPr>
        <p:txBody>
          <a:bodyPr wrap="square" rtlCol="0">
            <a:spAutoFit/>
          </a:bodyPr>
          <a:lstStyle/>
          <a:p>
            <a:r>
              <a:rPr lang="de-DE" sz="4000" dirty="0"/>
              <a:t>6</a:t>
            </a:r>
            <a:r>
              <a:rPr lang="de-DE" sz="4000" dirty="0" smtClean="0"/>
              <a:t>. Arbeitsauftrag</a:t>
            </a:r>
            <a:endParaRPr lang="de-DE" sz="4000" dirty="0"/>
          </a:p>
        </p:txBody>
      </p:sp>
      <p:pic>
        <p:nvPicPr>
          <p:cNvPr id="5" name="Grafik 4"/>
          <p:cNvPicPr/>
          <p:nvPr/>
        </p:nvPicPr>
        <p:blipFill rotWithShape="1">
          <a:blip r:embed="rId2" cstate="print">
            <a:extLst>
              <a:ext uri="{28A0092B-C50C-407E-A947-70E740481C1C}">
                <a14:useLocalDpi xmlns:a14="http://schemas.microsoft.com/office/drawing/2010/main" val="0"/>
              </a:ext>
            </a:extLst>
          </a:blip>
          <a:srcRect l="2735" t="4930" r="3877"/>
          <a:stretch/>
        </p:blipFill>
        <p:spPr bwMode="auto">
          <a:xfrm>
            <a:off x="9651421" y="2077303"/>
            <a:ext cx="1456459" cy="8899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0187289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085468" y="1440177"/>
            <a:ext cx="7796645" cy="707886"/>
          </a:xfrm>
          <a:prstGeom prst="rect">
            <a:avLst/>
          </a:prstGeom>
          <a:noFill/>
        </p:spPr>
        <p:txBody>
          <a:bodyPr wrap="square" rtlCol="0">
            <a:spAutoFit/>
          </a:bodyPr>
          <a:lstStyle/>
          <a:p>
            <a:r>
              <a:rPr lang="de-DE" sz="4000" dirty="0"/>
              <a:t>7</a:t>
            </a:r>
            <a:r>
              <a:rPr lang="de-DE" sz="4000" dirty="0" smtClean="0"/>
              <a:t>. Schaufenster oder Schutzraum</a:t>
            </a:r>
            <a:endParaRPr lang="de-DE" sz="4000" dirty="0"/>
          </a:p>
        </p:txBody>
      </p:sp>
      <p:sp>
        <p:nvSpPr>
          <p:cNvPr id="3" name="Textfeld 2"/>
          <p:cNvSpPr txBox="1"/>
          <p:nvPr/>
        </p:nvSpPr>
        <p:spPr>
          <a:xfrm>
            <a:off x="3131982" y="4584899"/>
            <a:ext cx="3034145" cy="523220"/>
          </a:xfrm>
          <a:prstGeom prst="rect">
            <a:avLst/>
          </a:prstGeom>
          <a:noFill/>
        </p:spPr>
        <p:txBody>
          <a:bodyPr wrap="square" rtlCol="0">
            <a:spAutoFit/>
          </a:bodyPr>
          <a:lstStyle/>
          <a:p>
            <a:r>
              <a:rPr lang="de-DE" sz="2800" dirty="0" smtClean="0">
                <a:latin typeface="Arabic Typesetting" panose="03020402040406030203" pitchFamily="66" charset="-78"/>
                <a:cs typeface="Arabic Typesetting" panose="03020402040406030203" pitchFamily="66" charset="-78"/>
              </a:rPr>
              <a:t>Wir verbieten alle Handys!</a:t>
            </a:r>
          </a:p>
        </p:txBody>
      </p:sp>
      <p:sp>
        <p:nvSpPr>
          <p:cNvPr id="4" name="Textfeld 3"/>
          <p:cNvSpPr txBox="1"/>
          <p:nvPr/>
        </p:nvSpPr>
        <p:spPr>
          <a:xfrm>
            <a:off x="1260269" y="2492018"/>
            <a:ext cx="4718279" cy="738664"/>
          </a:xfrm>
          <a:prstGeom prst="rect">
            <a:avLst/>
          </a:prstGeom>
          <a:noFill/>
        </p:spPr>
        <p:txBody>
          <a:bodyPr wrap="none" rtlCol="0">
            <a:spAutoFit/>
          </a:bodyPr>
          <a:lstStyle/>
          <a:p>
            <a:r>
              <a:rPr lang="de-DE" sz="2400" b="1" dirty="0"/>
              <a:t>Was </a:t>
            </a:r>
            <a:r>
              <a:rPr lang="de-DE" sz="2400" b="1" dirty="0" smtClean="0"/>
              <a:t>kann/muss  </a:t>
            </a:r>
            <a:r>
              <a:rPr lang="de-DE" sz="2400" b="1" dirty="0"/>
              <a:t>die Schule leisten?</a:t>
            </a:r>
          </a:p>
          <a:p>
            <a:endParaRPr lang="de-DE" dirty="0"/>
          </a:p>
        </p:txBody>
      </p:sp>
      <p:sp>
        <p:nvSpPr>
          <p:cNvPr id="5" name="Textfeld 4"/>
          <p:cNvSpPr txBox="1"/>
          <p:nvPr/>
        </p:nvSpPr>
        <p:spPr>
          <a:xfrm>
            <a:off x="3772022" y="3801048"/>
            <a:ext cx="2493696" cy="369332"/>
          </a:xfrm>
          <a:prstGeom prst="rect">
            <a:avLst/>
          </a:prstGeom>
          <a:noFill/>
        </p:spPr>
        <p:txBody>
          <a:bodyPr wrap="none" rtlCol="0">
            <a:spAutoFit/>
          </a:bodyPr>
          <a:lstStyle/>
          <a:p>
            <a:r>
              <a:rPr lang="de-DE" i="1" dirty="0" smtClean="0">
                <a:latin typeface="Baskerville Old Face" panose="02020602080505020303" pitchFamily="18" charset="0"/>
              </a:rPr>
              <a:t>Medien sind Elternsache</a:t>
            </a:r>
            <a:endParaRPr lang="de-DE" i="1" dirty="0">
              <a:latin typeface="Baskerville Old Face" panose="02020602080505020303" pitchFamily="18" charset="0"/>
            </a:endParaRPr>
          </a:p>
        </p:txBody>
      </p:sp>
      <p:sp>
        <p:nvSpPr>
          <p:cNvPr id="6" name="Textfeld 5"/>
          <p:cNvSpPr txBox="1"/>
          <p:nvPr/>
        </p:nvSpPr>
        <p:spPr>
          <a:xfrm>
            <a:off x="7111339" y="4454933"/>
            <a:ext cx="3541547" cy="1200329"/>
          </a:xfrm>
          <a:prstGeom prst="rect">
            <a:avLst/>
          </a:prstGeom>
          <a:noFill/>
        </p:spPr>
        <p:txBody>
          <a:bodyPr wrap="square" rtlCol="0">
            <a:spAutoFit/>
          </a:bodyPr>
          <a:lstStyle/>
          <a:p>
            <a:r>
              <a:rPr lang="de-DE" dirty="0">
                <a:latin typeface="BatangChe" panose="02030609000101010101" pitchFamily="49" charset="-127"/>
                <a:ea typeface="BatangChe" panose="02030609000101010101" pitchFamily="49" charset="-127"/>
              </a:rPr>
              <a:t>Soziale Medien sind Alltag der Kinder und müssen deswegen auch in der Schule benutzt werden</a:t>
            </a:r>
          </a:p>
        </p:txBody>
      </p:sp>
      <p:sp>
        <p:nvSpPr>
          <p:cNvPr id="7" name="Textfeld 6"/>
          <p:cNvSpPr txBox="1"/>
          <p:nvPr/>
        </p:nvSpPr>
        <p:spPr>
          <a:xfrm>
            <a:off x="2624580" y="5655262"/>
            <a:ext cx="3541547" cy="646331"/>
          </a:xfrm>
          <a:prstGeom prst="rect">
            <a:avLst/>
          </a:prstGeom>
          <a:noFill/>
        </p:spPr>
        <p:txBody>
          <a:bodyPr wrap="square" rtlCol="0">
            <a:spAutoFit/>
          </a:bodyPr>
          <a:lstStyle/>
          <a:p>
            <a:r>
              <a:rPr lang="de-DE" dirty="0" smtClean="0">
                <a:latin typeface="DotumChe" panose="020B0609000101010101" pitchFamily="49" charset="-127"/>
                <a:ea typeface="DotumChe" panose="020B0609000101010101" pitchFamily="49" charset="-127"/>
              </a:rPr>
              <a:t>Ein kontrollierter Umgang ist nicht möglich</a:t>
            </a:r>
            <a:endParaRPr lang="de-DE" dirty="0">
              <a:latin typeface="DotumChe" panose="020B0609000101010101" pitchFamily="49" charset="-127"/>
              <a:ea typeface="DotumChe" panose="020B0609000101010101" pitchFamily="49" charset="-127"/>
            </a:endParaRPr>
          </a:p>
        </p:txBody>
      </p:sp>
      <p:sp>
        <p:nvSpPr>
          <p:cNvPr id="8" name="Textfeld 7"/>
          <p:cNvSpPr txBox="1"/>
          <p:nvPr/>
        </p:nvSpPr>
        <p:spPr>
          <a:xfrm>
            <a:off x="6522902" y="3057138"/>
            <a:ext cx="3541547" cy="830997"/>
          </a:xfrm>
          <a:prstGeom prst="rect">
            <a:avLst/>
          </a:prstGeom>
          <a:noFill/>
        </p:spPr>
        <p:txBody>
          <a:bodyPr wrap="square" rtlCol="0">
            <a:spAutoFit/>
          </a:bodyPr>
          <a:lstStyle/>
          <a:p>
            <a:r>
              <a:rPr lang="de-DE" sz="2400" dirty="0" smtClean="0">
                <a:latin typeface="Aparajita" panose="020B0604020202020204" pitchFamily="34" charset="0"/>
                <a:cs typeface="Aparajita" panose="020B0604020202020204" pitchFamily="34" charset="0"/>
              </a:rPr>
              <a:t>Pausen sollten frei von digitalen Medien sein</a:t>
            </a:r>
            <a:endParaRPr lang="de-DE"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93635216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24840" y="1164079"/>
            <a:ext cx="7796645" cy="707886"/>
          </a:xfrm>
          <a:prstGeom prst="rect">
            <a:avLst/>
          </a:prstGeom>
          <a:noFill/>
        </p:spPr>
        <p:txBody>
          <a:bodyPr wrap="square" rtlCol="0">
            <a:spAutoFit/>
          </a:bodyPr>
          <a:lstStyle/>
          <a:p>
            <a:r>
              <a:rPr lang="de-DE" sz="4000" dirty="0"/>
              <a:t>8</a:t>
            </a:r>
            <a:r>
              <a:rPr lang="de-DE" sz="4000" dirty="0" smtClean="0"/>
              <a:t>. Hilfen/Materialien</a:t>
            </a:r>
            <a:endParaRPr lang="de-DE" sz="4000" dirty="0"/>
          </a:p>
        </p:txBody>
      </p:sp>
      <p:sp>
        <p:nvSpPr>
          <p:cNvPr id="3" name="Textfeld 2"/>
          <p:cNvSpPr txBox="1"/>
          <p:nvPr/>
        </p:nvSpPr>
        <p:spPr>
          <a:xfrm>
            <a:off x="3778789" y="2352798"/>
            <a:ext cx="4415632" cy="4431983"/>
          </a:xfrm>
          <a:prstGeom prst="rect">
            <a:avLst/>
          </a:prstGeom>
          <a:noFill/>
        </p:spPr>
        <p:txBody>
          <a:bodyPr wrap="none" rtlCol="0">
            <a:spAutoFit/>
          </a:bodyPr>
          <a:lstStyle/>
          <a:p>
            <a:r>
              <a:rPr lang="de-DE" sz="2400" dirty="0" smtClean="0"/>
              <a:t>www.klicksafe.de</a:t>
            </a:r>
          </a:p>
          <a:p>
            <a:endParaRPr lang="de-DE" sz="2400" dirty="0" smtClean="0"/>
          </a:p>
          <a:p>
            <a:r>
              <a:rPr lang="de-DE" sz="2400" dirty="0" smtClean="0"/>
              <a:t>www.medienblau.de</a:t>
            </a:r>
          </a:p>
          <a:p>
            <a:endParaRPr lang="de-DE" sz="2400" dirty="0" smtClean="0"/>
          </a:p>
          <a:p>
            <a:r>
              <a:rPr lang="de-DE" sz="2400" dirty="0" smtClean="0"/>
              <a:t>www.schulprojekt-mobilfunk.de</a:t>
            </a:r>
          </a:p>
          <a:p>
            <a:endParaRPr lang="de-DE" sz="2400" dirty="0" smtClean="0"/>
          </a:p>
          <a:p>
            <a:r>
              <a:rPr lang="de-DE" sz="2400" dirty="0" smtClean="0"/>
              <a:t>www.projuventute.ch</a:t>
            </a:r>
          </a:p>
          <a:p>
            <a:endParaRPr lang="de-DE" sz="2400" b="1" dirty="0" smtClean="0"/>
          </a:p>
          <a:p>
            <a:r>
              <a:rPr lang="de-DE" sz="2400" dirty="0" smtClean="0"/>
              <a:t>www.digitalehelden.de </a:t>
            </a:r>
          </a:p>
          <a:p>
            <a:endParaRPr lang="de-DE" sz="2400" dirty="0"/>
          </a:p>
          <a:p>
            <a:r>
              <a:rPr lang="de-DE" sz="2400" dirty="0" smtClean="0"/>
              <a:t>www.medien-sicher.de </a:t>
            </a:r>
          </a:p>
          <a:p>
            <a:endParaRPr lang="de-DE" dirty="0"/>
          </a:p>
        </p:txBody>
      </p:sp>
    </p:spTree>
    <p:extLst>
      <p:ext uri="{BB962C8B-B14F-4D97-AF65-F5344CB8AC3E}">
        <p14:creationId xmlns:p14="http://schemas.microsoft.com/office/powerpoint/2010/main" val="236772475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35158" y="1186997"/>
            <a:ext cx="1598267" cy="461665"/>
          </a:xfrm>
          <a:prstGeom prst="rect">
            <a:avLst/>
          </a:prstGeom>
          <a:noFill/>
        </p:spPr>
        <p:txBody>
          <a:bodyPr wrap="square" rtlCol="0">
            <a:spAutoFit/>
          </a:bodyPr>
          <a:lstStyle/>
          <a:p>
            <a:r>
              <a:rPr lang="de-DE" sz="2400" b="1" u="sng" dirty="0" smtClean="0"/>
              <a:t>Quellen:</a:t>
            </a:r>
            <a:endParaRPr lang="de-DE" sz="2400" b="1" u="sng" dirty="0"/>
          </a:p>
        </p:txBody>
      </p:sp>
      <p:sp>
        <p:nvSpPr>
          <p:cNvPr id="3" name="Textfeld 2"/>
          <p:cNvSpPr txBox="1"/>
          <p:nvPr/>
        </p:nvSpPr>
        <p:spPr>
          <a:xfrm>
            <a:off x="660262" y="2043744"/>
            <a:ext cx="11197335" cy="2954655"/>
          </a:xfrm>
          <a:prstGeom prst="rect">
            <a:avLst/>
          </a:prstGeom>
          <a:noFill/>
        </p:spPr>
        <p:txBody>
          <a:bodyPr wrap="square" rtlCol="0">
            <a:spAutoFit/>
          </a:bodyPr>
          <a:lstStyle/>
          <a:p>
            <a:pPr marL="285750" indent="-285750">
              <a:buFont typeface="Arial" panose="020B0604020202020204" pitchFamily="34" charset="0"/>
              <a:buChar char="•"/>
            </a:pPr>
            <a:r>
              <a:rPr lang="de-DE" sz="2400" dirty="0" smtClean="0"/>
              <a:t>JIM Studie 2018</a:t>
            </a:r>
          </a:p>
          <a:p>
            <a:pPr marL="285750" indent="-285750">
              <a:buFont typeface="Arial" panose="020B0604020202020204" pitchFamily="34" charset="0"/>
              <a:buChar char="•"/>
            </a:pPr>
            <a:r>
              <a:rPr lang="de-DE" sz="2400" dirty="0" smtClean="0">
                <a:hlinkClick r:id="rId2"/>
              </a:rPr>
              <a:t>www.medien-sicher.de</a:t>
            </a:r>
            <a:r>
              <a:rPr lang="de-DE" sz="2400" dirty="0" smtClean="0"/>
              <a:t> </a:t>
            </a:r>
          </a:p>
          <a:p>
            <a:pPr marL="285750" indent="-285750">
              <a:buFont typeface="Arial" panose="020B0604020202020204" pitchFamily="34" charset="0"/>
              <a:buChar char="•"/>
            </a:pPr>
            <a:r>
              <a:rPr lang="de-DE" sz="2400" dirty="0" smtClean="0"/>
              <a:t>Hessisches Kultusministerium</a:t>
            </a:r>
          </a:p>
          <a:p>
            <a:pPr marL="285750" indent="-285750">
              <a:buFont typeface="Arial" panose="020B0604020202020204" pitchFamily="34" charset="0"/>
              <a:buChar char="•"/>
            </a:pPr>
            <a:r>
              <a:rPr lang="de-DE" sz="2400" dirty="0">
                <a:hlinkClick r:id="rId3"/>
              </a:rPr>
              <a:t>www.digitalehelden.de</a:t>
            </a:r>
            <a:r>
              <a:rPr lang="de-DE" sz="2400" dirty="0"/>
              <a:t> </a:t>
            </a:r>
          </a:p>
          <a:p>
            <a:endParaRPr lang="de-DE" sz="1600" dirty="0"/>
          </a:p>
          <a:p>
            <a:endParaRPr lang="de-DE" sz="1600" dirty="0"/>
          </a:p>
          <a:p>
            <a:pPr marL="285750" indent="-285750">
              <a:buFont typeface="Arial" panose="020B0604020202020204" pitchFamily="34" charset="0"/>
              <a:buChar char="•"/>
            </a:pPr>
            <a:endParaRPr lang="de-DE" sz="1600" dirty="0" smtClean="0"/>
          </a:p>
          <a:p>
            <a:endParaRPr lang="de-DE" sz="1200" dirty="0"/>
          </a:p>
          <a:p>
            <a:pPr marL="285750" indent="-285750">
              <a:buFont typeface="Arial" panose="020B0604020202020204" pitchFamily="34" charset="0"/>
              <a:buChar char="•"/>
            </a:pPr>
            <a:endParaRPr lang="de-DE" sz="1200" dirty="0" smtClean="0"/>
          </a:p>
          <a:p>
            <a:endParaRPr lang="de-DE" dirty="0" smtClean="0"/>
          </a:p>
        </p:txBody>
      </p:sp>
    </p:spTree>
    <p:extLst>
      <p:ext uri="{BB962C8B-B14F-4D97-AF65-F5344CB8AC3E}">
        <p14:creationId xmlns:p14="http://schemas.microsoft.com/office/powerpoint/2010/main" val="146924133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112223" y="1247957"/>
            <a:ext cx="5732714" cy="707886"/>
          </a:xfrm>
          <a:prstGeom prst="rect">
            <a:avLst/>
          </a:prstGeom>
          <a:noFill/>
        </p:spPr>
        <p:txBody>
          <a:bodyPr wrap="square" rtlCol="0">
            <a:spAutoFit/>
          </a:bodyPr>
          <a:lstStyle/>
          <a:p>
            <a:r>
              <a:rPr lang="de-DE" sz="4000" dirty="0" smtClean="0"/>
              <a:t>1. Vorstellungsrunde</a:t>
            </a:r>
            <a:endParaRPr lang="de-DE" sz="4000" dirty="0"/>
          </a:p>
        </p:txBody>
      </p:sp>
      <p:sp>
        <p:nvSpPr>
          <p:cNvPr id="5" name="Textfeld 4"/>
          <p:cNvSpPr txBox="1"/>
          <p:nvPr/>
        </p:nvSpPr>
        <p:spPr>
          <a:xfrm>
            <a:off x="862149" y="2598815"/>
            <a:ext cx="10720251" cy="2893100"/>
          </a:xfrm>
          <a:prstGeom prst="rect">
            <a:avLst/>
          </a:prstGeom>
          <a:noFill/>
        </p:spPr>
        <p:txBody>
          <a:bodyPr wrap="square" rtlCol="0">
            <a:spAutoFit/>
          </a:bodyPr>
          <a:lstStyle/>
          <a:p>
            <a:r>
              <a:rPr lang="de-DE" sz="2600" dirty="0" smtClean="0"/>
              <a:t>Schreiben Sie Ihren Namen und zwei Begriffe auf. </a:t>
            </a:r>
          </a:p>
          <a:p>
            <a:endParaRPr lang="de-DE" sz="2600" dirty="0" smtClean="0"/>
          </a:p>
          <a:p>
            <a:r>
              <a:rPr lang="de-DE" sz="2600" dirty="0" smtClean="0"/>
              <a:t>Die Begriffe sollten Ihre Erfahrung/Beziehung mit Medien ausdrücken! </a:t>
            </a:r>
          </a:p>
          <a:p>
            <a:endParaRPr lang="de-DE" sz="2600" dirty="0"/>
          </a:p>
          <a:p>
            <a:r>
              <a:rPr lang="de-DE" sz="2600" dirty="0"/>
              <a:t>S</a:t>
            </a:r>
            <a:r>
              <a:rPr lang="de-DE" sz="2600" dirty="0" smtClean="0"/>
              <a:t>chreiben Sie bitte den Umgang Ihrer Schule mit Smartphones auf.</a:t>
            </a:r>
          </a:p>
          <a:p>
            <a:r>
              <a:rPr lang="de-DE" sz="2600" dirty="0" smtClean="0"/>
              <a:t>Wo liegen die Licht- und Schattenseiten? </a:t>
            </a:r>
          </a:p>
          <a:p>
            <a:r>
              <a:rPr lang="de-DE" sz="2600" dirty="0" smtClean="0"/>
              <a:t>(Stichworte)</a:t>
            </a:r>
            <a:endParaRPr lang="de-DE" sz="2600" dirty="0"/>
          </a:p>
        </p:txBody>
      </p:sp>
      <p:sp>
        <p:nvSpPr>
          <p:cNvPr id="6" name="Rechteck 5"/>
          <p:cNvSpPr/>
          <p:nvPr/>
        </p:nvSpPr>
        <p:spPr>
          <a:xfrm>
            <a:off x="637309" y="601626"/>
            <a:ext cx="6096000" cy="369332"/>
          </a:xfrm>
          <a:prstGeom prst="rect">
            <a:avLst/>
          </a:prstGeom>
        </p:spPr>
        <p:txBody>
          <a:bodyPr>
            <a:spAutoFit/>
          </a:bodyPr>
          <a:lstStyle/>
          <a:p>
            <a:r>
              <a:rPr lang="de-DE" dirty="0" smtClean="0"/>
              <a:t>Umgang mit Smartphones in der Schule – </a:t>
            </a:r>
          </a:p>
        </p:txBody>
      </p:sp>
    </p:spTree>
    <p:extLst>
      <p:ext uri="{BB962C8B-B14F-4D97-AF65-F5344CB8AC3E}">
        <p14:creationId xmlns:p14="http://schemas.microsoft.com/office/powerpoint/2010/main" val="1462098495"/>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815686" y="1364376"/>
            <a:ext cx="8659239" cy="707886"/>
          </a:xfrm>
          <a:prstGeom prst="rect">
            <a:avLst/>
          </a:prstGeom>
          <a:noFill/>
        </p:spPr>
        <p:txBody>
          <a:bodyPr wrap="square" rtlCol="0">
            <a:spAutoFit/>
          </a:bodyPr>
          <a:lstStyle/>
          <a:p>
            <a:r>
              <a:rPr lang="de-DE" sz="4000" dirty="0" smtClean="0"/>
              <a:t>2. Bedürfnisse der Jugendlichen</a:t>
            </a:r>
            <a:endParaRPr lang="de-DE" sz="4000" dirty="0"/>
          </a:p>
        </p:txBody>
      </p:sp>
      <p:sp>
        <p:nvSpPr>
          <p:cNvPr id="3" name="Textfeld 2"/>
          <p:cNvSpPr txBox="1"/>
          <p:nvPr/>
        </p:nvSpPr>
        <p:spPr>
          <a:xfrm>
            <a:off x="1717039" y="2593083"/>
            <a:ext cx="4378961" cy="3323987"/>
          </a:xfrm>
          <a:prstGeom prst="rect">
            <a:avLst/>
          </a:prstGeom>
          <a:noFill/>
        </p:spPr>
        <p:txBody>
          <a:bodyPr wrap="square" rtlCol="0">
            <a:spAutoFit/>
          </a:bodyPr>
          <a:lstStyle/>
          <a:p>
            <a:pPr marL="457200" indent="-457200">
              <a:buFont typeface="Arial" panose="020B0604020202020204" pitchFamily="34" charset="0"/>
              <a:buChar char="•"/>
            </a:pPr>
            <a:r>
              <a:rPr lang="de-DE" sz="3000" dirty="0" smtClean="0"/>
              <a:t>Aufmerksamkeit</a:t>
            </a:r>
          </a:p>
          <a:p>
            <a:pPr marL="457200" indent="-457200">
              <a:buFont typeface="Arial" panose="020B0604020202020204" pitchFamily="34" charset="0"/>
              <a:buChar char="•"/>
            </a:pPr>
            <a:r>
              <a:rPr lang="de-DE" sz="3000" dirty="0" smtClean="0"/>
              <a:t>Zuneigung</a:t>
            </a:r>
          </a:p>
          <a:p>
            <a:pPr marL="457200" indent="-457200">
              <a:buFont typeface="Arial" panose="020B0604020202020204" pitchFamily="34" charset="0"/>
              <a:buChar char="•"/>
            </a:pPr>
            <a:r>
              <a:rPr lang="de-DE" sz="3000" dirty="0" smtClean="0"/>
              <a:t>Bestätigung</a:t>
            </a:r>
          </a:p>
          <a:p>
            <a:pPr marL="457200" indent="-457200">
              <a:buFont typeface="Arial" panose="020B0604020202020204" pitchFamily="34" charset="0"/>
              <a:buChar char="•"/>
            </a:pPr>
            <a:r>
              <a:rPr lang="de-DE" sz="3000" dirty="0" smtClean="0"/>
              <a:t>Lob</a:t>
            </a:r>
          </a:p>
          <a:p>
            <a:pPr marL="457200" indent="-457200">
              <a:buFont typeface="Arial" panose="020B0604020202020204" pitchFamily="34" charset="0"/>
              <a:buChar char="•"/>
            </a:pPr>
            <a:r>
              <a:rPr lang="de-DE" sz="3000" dirty="0" smtClean="0"/>
              <a:t>Liebe</a:t>
            </a:r>
          </a:p>
          <a:p>
            <a:pPr marL="457200" indent="-457200">
              <a:buFont typeface="Arial" panose="020B0604020202020204" pitchFamily="34" charset="0"/>
              <a:buChar char="•"/>
            </a:pPr>
            <a:r>
              <a:rPr lang="de-DE" sz="3000" dirty="0" smtClean="0"/>
              <a:t>Herausforderung</a:t>
            </a:r>
          </a:p>
          <a:p>
            <a:pPr marL="457200" indent="-457200">
              <a:buFont typeface="Arial" panose="020B0604020202020204" pitchFamily="34" charset="0"/>
              <a:buChar char="•"/>
            </a:pPr>
            <a:r>
              <a:rPr lang="de-DE" sz="3000" dirty="0" smtClean="0"/>
              <a:t>Belohnung</a:t>
            </a:r>
          </a:p>
        </p:txBody>
      </p:sp>
      <p:pic>
        <p:nvPicPr>
          <p:cNvPr id="2050" name="Picture 2" descr="http://www.klicksafe.de/uploads/pics/Typisch_Junge_Maedchen_kle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5023" y="2826327"/>
            <a:ext cx="275272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42459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734587" y="1157112"/>
            <a:ext cx="9184476" cy="707886"/>
          </a:xfrm>
          <a:prstGeom prst="rect">
            <a:avLst/>
          </a:prstGeom>
          <a:noFill/>
        </p:spPr>
        <p:txBody>
          <a:bodyPr wrap="square" rtlCol="0">
            <a:spAutoFit/>
          </a:bodyPr>
          <a:lstStyle/>
          <a:p>
            <a:r>
              <a:rPr lang="de-DE" sz="4000" dirty="0" smtClean="0"/>
              <a:t>3. Gefährdungspotenziale der Medien</a:t>
            </a:r>
            <a:endParaRPr lang="de-DE" sz="4000" dirty="0"/>
          </a:p>
        </p:txBody>
      </p:sp>
      <p:sp>
        <p:nvSpPr>
          <p:cNvPr id="3" name="Textfeld 2"/>
          <p:cNvSpPr txBox="1"/>
          <p:nvPr/>
        </p:nvSpPr>
        <p:spPr>
          <a:xfrm>
            <a:off x="3480954" y="2820595"/>
            <a:ext cx="3252355" cy="4339650"/>
          </a:xfrm>
          <a:prstGeom prst="rect">
            <a:avLst/>
          </a:prstGeom>
          <a:noFill/>
        </p:spPr>
        <p:txBody>
          <a:bodyPr wrap="square" rtlCol="0">
            <a:spAutoFit/>
          </a:bodyPr>
          <a:lstStyle/>
          <a:p>
            <a:pPr algn="ctr">
              <a:lnSpc>
                <a:spcPct val="200000"/>
              </a:lnSpc>
            </a:pPr>
            <a:r>
              <a:rPr lang="de-DE" sz="2400" dirty="0" smtClean="0"/>
              <a:t>Sucht</a:t>
            </a:r>
          </a:p>
          <a:p>
            <a:pPr algn="ctr">
              <a:lnSpc>
                <a:spcPct val="200000"/>
              </a:lnSpc>
            </a:pPr>
            <a:r>
              <a:rPr lang="de-DE" sz="2400" dirty="0" smtClean="0"/>
              <a:t>Cybermobbing</a:t>
            </a:r>
          </a:p>
          <a:p>
            <a:pPr algn="ctr">
              <a:lnSpc>
                <a:spcPct val="200000"/>
              </a:lnSpc>
            </a:pPr>
            <a:r>
              <a:rPr lang="de-DE" sz="2400" dirty="0" smtClean="0"/>
              <a:t>Gewalttätige Inhalte</a:t>
            </a:r>
          </a:p>
          <a:p>
            <a:pPr algn="ctr">
              <a:lnSpc>
                <a:spcPct val="200000"/>
              </a:lnSpc>
            </a:pPr>
            <a:r>
              <a:rPr lang="de-DE" sz="2400" dirty="0" smtClean="0"/>
              <a:t>Extremistische Inhalte</a:t>
            </a:r>
          </a:p>
          <a:p>
            <a:pPr algn="ctr">
              <a:lnSpc>
                <a:spcPct val="200000"/>
              </a:lnSpc>
            </a:pPr>
            <a:r>
              <a:rPr lang="de-DE" sz="2400" dirty="0" smtClean="0"/>
              <a:t>…</a:t>
            </a:r>
            <a:endParaRPr lang="de-DE" sz="2400" dirty="0"/>
          </a:p>
          <a:p>
            <a:pPr algn="ctr"/>
            <a:endParaRPr lang="de-DE" dirty="0" smtClean="0"/>
          </a:p>
          <a:p>
            <a:pPr algn="ctr"/>
            <a:endParaRPr lang="de-DE" dirty="0"/>
          </a:p>
        </p:txBody>
      </p:sp>
      <p:pic>
        <p:nvPicPr>
          <p:cNvPr id="6" name="Grafik 5"/>
          <p:cNvPicPr>
            <a:picLocks noChangeAspect="1"/>
          </p:cNvPicPr>
          <p:nvPr/>
        </p:nvPicPr>
        <p:blipFill>
          <a:blip r:embed="rId2"/>
          <a:stretch>
            <a:fillRect/>
          </a:stretch>
        </p:blipFill>
        <p:spPr>
          <a:xfrm>
            <a:off x="6733309" y="2908727"/>
            <a:ext cx="2171700" cy="2943225"/>
          </a:xfrm>
          <a:prstGeom prst="rect">
            <a:avLst/>
          </a:prstGeom>
        </p:spPr>
      </p:pic>
      <p:pic>
        <p:nvPicPr>
          <p:cNvPr id="2050" name="Picture 2" descr="https://t2.ftcdn.net/jpg/00/46/39/59/240_F_46395914_4mHnmODyOOBuiQDD05CExNLSRTuLCEM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587" y="2627455"/>
            <a:ext cx="2911070" cy="134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626809"/>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567543" y="2969622"/>
            <a:ext cx="9788433" cy="2092881"/>
          </a:xfrm>
          <a:prstGeom prst="rect">
            <a:avLst/>
          </a:prstGeom>
          <a:solidFill>
            <a:schemeClr val="bg1"/>
          </a:solidFill>
        </p:spPr>
        <p:txBody>
          <a:bodyPr wrap="square">
            <a:spAutoFit/>
          </a:bodyPr>
          <a:lstStyle/>
          <a:p>
            <a:r>
              <a:rPr lang="de-DE" sz="2600" dirty="0"/>
              <a:t>Ein typischer Spitzer-Satz, aus einem seiner Bestseller, geht so: </a:t>
            </a:r>
            <a:endParaRPr lang="de-DE" sz="2600" dirty="0" smtClean="0"/>
          </a:p>
          <a:p>
            <a:endParaRPr lang="de-DE" sz="2600" dirty="0" smtClean="0"/>
          </a:p>
          <a:p>
            <a:r>
              <a:rPr lang="de-DE" sz="2600" dirty="0" smtClean="0"/>
              <a:t>"</a:t>
            </a:r>
            <a:r>
              <a:rPr lang="de-DE" sz="2600" dirty="0"/>
              <a:t>Meiden Sie digitale Medien. Sie machen (...) tatsächlich </a:t>
            </a:r>
            <a:r>
              <a:rPr lang="de-DE" sz="2600" b="1" dirty="0"/>
              <a:t>dick, dumm, aggressiv, einsam, krank und unglücklich</a:t>
            </a:r>
            <a:r>
              <a:rPr lang="de-DE" sz="2600" b="1" dirty="0" smtClean="0"/>
              <a:t>.„</a:t>
            </a:r>
          </a:p>
          <a:p>
            <a:r>
              <a:rPr lang="de-DE" sz="2600" dirty="0" smtClean="0"/>
              <a:t>SZ 2018</a:t>
            </a:r>
          </a:p>
        </p:txBody>
      </p:sp>
    </p:spTree>
    <p:extLst>
      <p:ext uri="{BB962C8B-B14F-4D97-AF65-F5344CB8AC3E}">
        <p14:creationId xmlns:p14="http://schemas.microsoft.com/office/powerpoint/2010/main" val="147732254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715589" y="2784455"/>
            <a:ext cx="9004662" cy="2492990"/>
          </a:xfrm>
          <a:prstGeom prst="rect">
            <a:avLst/>
          </a:prstGeom>
          <a:solidFill>
            <a:schemeClr val="bg1"/>
          </a:solidFill>
        </p:spPr>
        <p:txBody>
          <a:bodyPr wrap="square">
            <a:spAutoFit/>
          </a:bodyPr>
          <a:lstStyle/>
          <a:p>
            <a:r>
              <a:rPr lang="de-DE" sz="2600" b="1" dirty="0"/>
              <a:t>Unkonzentriert, hyperaktiv, sprachverzögert: </a:t>
            </a:r>
            <a:endParaRPr lang="de-DE" sz="2600" b="1" dirty="0" smtClean="0"/>
          </a:p>
          <a:p>
            <a:r>
              <a:rPr lang="de-DE" sz="2600" dirty="0" smtClean="0"/>
              <a:t>Die </a:t>
            </a:r>
            <a:r>
              <a:rPr lang="de-DE" sz="2600" dirty="0"/>
              <a:t>übermäßige Nutzung digitaler Medien schadet Kindern, belegt eine </a:t>
            </a:r>
            <a:r>
              <a:rPr lang="de-DE" sz="2600" dirty="0" smtClean="0"/>
              <a:t>Studie, und </a:t>
            </a:r>
            <a:r>
              <a:rPr lang="de-DE" sz="2600" dirty="0"/>
              <a:t>fordert von den Eltern mehr Fürsorge</a:t>
            </a:r>
            <a:r>
              <a:rPr lang="de-DE" sz="2600" dirty="0" smtClean="0"/>
              <a:t>.</a:t>
            </a:r>
          </a:p>
          <a:p>
            <a:endParaRPr lang="de-DE" sz="2600" dirty="0"/>
          </a:p>
          <a:p>
            <a:r>
              <a:rPr lang="de-DE" sz="2600" dirty="0" err="1" smtClean="0"/>
              <a:t>Blikk</a:t>
            </a:r>
            <a:r>
              <a:rPr lang="de-DE" sz="2600" dirty="0" smtClean="0"/>
              <a:t> Studie 2017</a:t>
            </a:r>
            <a:endParaRPr lang="de-DE" sz="2600" dirty="0"/>
          </a:p>
        </p:txBody>
      </p:sp>
    </p:spTree>
    <p:extLst>
      <p:ext uri="{BB962C8B-B14F-4D97-AF65-F5344CB8AC3E}">
        <p14:creationId xmlns:p14="http://schemas.microsoft.com/office/powerpoint/2010/main" val="410238141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9863" y="2818452"/>
            <a:ext cx="9396547" cy="3200876"/>
          </a:xfrm>
          <a:prstGeom prst="rect">
            <a:avLst/>
          </a:prstGeom>
          <a:solidFill>
            <a:schemeClr val="bg1"/>
          </a:solidFill>
        </p:spPr>
        <p:txBody>
          <a:bodyPr wrap="square">
            <a:spAutoFit/>
          </a:bodyPr>
          <a:lstStyle/>
          <a:p>
            <a:r>
              <a:rPr lang="de-DE" sz="2200" dirty="0"/>
              <a:t>Lernen &amp; </a:t>
            </a:r>
            <a:r>
              <a:rPr lang="de-DE" sz="2200" dirty="0" smtClean="0"/>
              <a:t>Medien: </a:t>
            </a:r>
          </a:p>
          <a:p>
            <a:endParaRPr lang="de-DE" sz="2200" dirty="0" smtClean="0"/>
          </a:p>
          <a:p>
            <a:r>
              <a:rPr lang="de-DE" sz="2200" dirty="0" smtClean="0"/>
              <a:t>Gute </a:t>
            </a:r>
            <a:r>
              <a:rPr lang="de-DE" sz="2200" dirty="0"/>
              <a:t>digitale Angebote können vieles einfacher machen. Suchmaschinen, </a:t>
            </a:r>
            <a:r>
              <a:rPr lang="de-DE" sz="2200" b="1" dirty="0"/>
              <a:t>Informationsseiten, Lern-Apps und </a:t>
            </a:r>
            <a:r>
              <a:rPr lang="de-DE" sz="2200" b="1" dirty="0" err="1"/>
              <a:t>Erklärvideos</a:t>
            </a:r>
            <a:r>
              <a:rPr lang="de-DE" sz="2200" b="1" dirty="0"/>
              <a:t> helfen</a:t>
            </a:r>
            <a:r>
              <a:rPr lang="de-DE" sz="2200" dirty="0"/>
              <a:t> Jüngeren und Älteren </a:t>
            </a:r>
            <a:r>
              <a:rPr lang="de-DE" sz="2200" b="1" dirty="0"/>
              <a:t>beim Lernen</a:t>
            </a:r>
            <a:r>
              <a:rPr lang="de-DE" sz="2200" dirty="0"/>
              <a:t>.</a:t>
            </a:r>
          </a:p>
          <a:p>
            <a:endParaRPr lang="de-DE" sz="2600" b="1" dirty="0">
              <a:solidFill>
                <a:srgbClr val="212529"/>
              </a:solidFill>
              <a:latin typeface="+mj-lt"/>
            </a:endParaRPr>
          </a:p>
          <a:p>
            <a:r>
              <a:rPr lang="de-DE" sz="2200" dirty="0" smtClean="0">
                <a:solidFill>
                  <a:srgbClr val="212529"/>
                </a:solidFill>
              </a:rPr>
              <a:t>Soziale </a:t>
            </a:r>
            <a:r>
              <a:rPr lang="de-DE" sz="2200" dirty="0">
                <a:solidFill>
                  <a:srgbClr val="212529"/>
                </a:solidFill>
              </a:rPr>
              <a:t>Medien können </a:t>
            </a:r>
            <a:r>
              <a:rPr lang="de-DE" sz="2200" b="1" dirty="0">
                <a:solidFill>
                  <a:srgbClr val="212529"/>
                </a:solidFill>
              </a:rPr>
              <a:t>die Kreativität, Beziehungen und die Identitätsbildung stärken</a:t>
            </a:r>
            <a:r>
              <a:rPr lang="de-DE" sz="2200" b="1" dirty="0" smtClean="0">
                <a:solidFill>
                  <a:srgbClr val="212529"/>
                </a:solidFill>
              </a:rPr>
              <a:t>.</a:t>
            </a:r>
          </a:p>
          <a:p>
            <a:r>
              <a:rPr lang="de-DE" sz="2200" dirty="0" smtClean="0">
                <a:solidFill>
                  <a:srgbClr val="212529"/>
                </a:solidFill>
              </a:rPr>
              <a:t>www.schauhin.info</a:t>
            </a:r>
            <a:endParaRPr lang="de-DE" sz="2200" dirty="0"/>
          </a:p>
        </p:txBody>
      </p:sp>
      <p:sp>
        <p:nvSpPr>
          <p:cNvPr id="3" name="Textfeld 2"/>
          <p:cNvSpPr txBox="1"/>
          <p:nvPr/>
        </p:nvSpPr>
        <p:spPr>
          <a:xfrm>
            <a:off x="708462" y="1207621"/>
            <a:ext cx="8021782" cy="707886"/>
          </a:xfrm>
          <a:prstGeom prst="rect">
            <a:avLst/>
          </a:prstGeom>
          <a:noFill/>
        </p:spPr>
        <p:txBody>
          <a:bodyPr wrap="square" rtlCol="0">
            <a:spAutoFit/>
          </a:bodyPr>
          <a:lstStyle/>
          <a:p>
            <a:r>
              <a:rPr lang="de-DE" sz="4000" dirty="0"/>
              <a:t>4</a:t>
            </a:r>
            <a:r>
              <a:rPr lang="de-DE" sz="4000" dirty="0" smtClean="0"/>
              <a:t>. Chancen der Medien</a:t>
            </a:r>
            <a:endParaRPr lang="de-DE" sz="4000" dirty="0"/>
          </a:p>
        </p:txBody>
      </p:sp>
    </p:spTree>
    <p:extLst>
      <p:ext uri="{BB962C8B-B14F-4D97-AF65-F5344CB8AC3E}">
        <p14:creationId xmlns:p14="http://schemas.microsoft.com/office/powerpoint/2010/main" val="115200047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a:stretch>
            <a:fillRect/>
          </a:stretch>
        </p:blipFill>
        <p:spPr>
          <a:xfrm>
            <a:off x="2873829" y="2090058"/>
            <a:ext cx="6369095" cy="3981809"/>
          </a:xfrm>
          <a:prstGeom prst="rect">
            <a:avLst/>
          </a:prstGeom>
        </p:spPr>
      </p:pic>
    </p:spTree>
    <p:extLst>
      <p:ext uri="{BB962C8B-B14F-4D97-AF65-F5344CB8AC3E}">
        <p14:creationId xmlns:p14="http://schemas.microsoft.com/office/powerpoint/2010/main" val="129647312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Words>
  <Application>Microsoft Office PowerPoint</Application>
  <PresentationFormat>Breitbild</PresentationFormat>
  <Paragraphs>177</Paragraphs>
  <Slides>25</Slides>
  <Notes>1</Notes>
  <HiddenSlides>0</HiddenSlides>
  <MMClips>0</MMClips>
  <ScaleCrop>false</ScaleCrop>
  <HeadingPairs>
    <vt:vector size="6" baseType="variant">
      <vt:variant>
        <vt:lpstr>Verwendete Schriftarten</vt:lpstr>
      </vt:variant>
      <vt:variant>
        <vt:i4>18</vt:i4>
      </vt:variant>
      <vt:variant>
        <vt:lpstr>Design</vt:lpstr>
      </vt:variant>
      <vt:variant>
        <vt:i4>1</vt:i4>
      </vt:variant>
      <vt:variant>
        <vt:lpstr>Folientitel</vt:lpstr>
      </vt:variant>
      <vt:variant>
        <vt:i4>25</vt:i4>
      </vt:variant>
    </vt:vector>
  </HeadingPairs>
  <TitlesOfParts>
    <vt:vector size="44" baseType="lpstr">
      <vt:lpstr>Arial Unicode MS</vt:lpstr>
      <vt:lpstr>BatangChe</vt:lpstr>
      <vt:lpstr>DotumChe</vt:lpstr>
      <vt:lpstr>ＭＳ Ｐゴシック</vt:lpstr>
      <vt:lpstr>Aparajita</vt:lpstr>
      <vt:lpstr>Arabic Typesetting</vt:lpstr>
      <vt:lpstr>Arial</vt:lpstr>
      <vt:lpstr>Arial Narrow</vt:lpstr>
      <vt:lpstr>Baskerville Old Face</vt:lpstr>
      <vt:lpstr>Calibri</vt:lpstr>
      <vt:lpstr>Calibri Light</vt:lpstr>
      <vt:lpstr>FAZGoldSans-Bold</vt:lpstr>
      <vt:lpstr>FAZGoldSans-Regular</vt:lpstr>
      <vt:lpstr>georgia</vt:lpstr>
      <vt:lpstr>helvetica neue</vt:lpstr>
      <vt:lpstr>Times New Roman</vt:lpstr>
      <vt:lpstr>Verdana</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5. Lösungen?!</vt:lpstr>
      <vt:lpstr>Eltern haften für ihre Kinder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Präventionsmaßnahmen bzw. positiver Umgang mit dem Smartphone</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Johannes Hornung</dc:creator>
  <cp:lastModifiedBy>user</cp:lastModifiedBy>
  <cp:revision>59</cp:revision>
  <dcterms:created xsi:type="dcterms:W3CDTF">2015-11-25T15:27:28Z</dcterms:created>
  <dcterms:modified xsi:type="dcterms:W3CDTF">2019-05-10T14:29:46Z</dcterms:modified>
</cp:coreProperties>
</file>