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70" r:id="rId3"/>
    <p:sldId id="275" r:id="rId4"/>
    <p:sldId id="261" r:id="rId5"/>
    <p:sldId id="264" r:id="rId6"/>
    <p:sldId id="266" r:id="rId7"/>
    <p:sldId id="272" r:id="rId8"/>
    <p:sldId id="271" r:id="rId9"/>
  </p:sldIdLst>
  <p:sldSz cx="12192000" cy="6858000"/>
  <p:notesSz cx="9928225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>
        <p:scale>
          <a:sx n="86" d="100"/>
          <a:sy n="86" d="100"/>
        </p:scale>
        <p:origin x="48" y="2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623697" y="1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CA07A5-245D-46EE-845D-C26F95A2D455}" type="datetimeFigureOut">
              <a:rPr lang="de-DE" smtClean="0"/>
              <a:t>14.12.2021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623697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1CA493-55D8-4E85-8F45-594AEE38BD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3302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623697" y="1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5C35F5-19BD-4C10-AF9E-0501EF3FCADD}" type="datetimeFigureOut">
              <a:rPr lang="de-DE" smtClean="0"/>
              <a:t>14.12.2021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67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92823" y="3271381"/>
            <a:ext cx="794258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623697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847A6B-EB7F-4782-A38C-4E7D3E3689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8524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18FCD-D133-4368-AC51-0C548D69B122}" type="datetime1">
              <a:rPr lang="en-US" smtClean="0"/>
              <a:t>12/14/2021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4B66-780B-4B65-BC5D-72C008D98A0F}" type="datetime1">
              <a:rPr lang="en-US" smtClean="0"/>
              <a:t>12/14/2021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576E7-FC2B-479F-853D-D6B42352C07D}" type="datetime1">
              <a:rPr lang="en-US" smtClean="0"/>
              <a:t>12/14/2021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de-DE"/>
              <a:t>Formatvorlagen des Textmasters bearbeiten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AA1FB-34EB-4FA3-8913-98A0381B5673}" type="datetime1">
              <a:rPr lang="en-US" smtClean="0"/>
              <a:t>12/14/2021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1949D-5204-4EEA-9E6D-F1AB9ED66A2E}" type="datetime1">
              <a:rPr lang="en-US" smtClean="0"/>
              <a:t>12/14/2021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74EC1-50F8-4F1F-AAB1-79208F2020FD}" type="datetime1">
              <a:rPr lang="en-US" smtClean="0"/>
              <a:t>12/14/2021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679C-FC30-4D8F-8769-DB8CC463FB8E}" type="datetime1">
              <a:rPr lang="en-US" smtClean="0"/>
              <a:t>12/14/2021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4E356-5062-4068-8EBA-2ECE4FD39360}" type="datetime1">
              <a:rPr lang="en-US" smtClean="0"/>
              <a:t>12/14/2021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8563B-5EC8-4C53-99CF-9CFE35B09381}" type="datetime1">
              <a:rPr lang="en-US" smtClean="0"/>
              <a:t>12/14/2021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A4913-513A-4324-8973-36BB63655E25}" type="datetime1">
              <a:rPr lang="en-US" smtClean="0"/>
              <a:t>12/14/2021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262EF-9726-48B9-B7B5-3CAC0D697FF9}" type="datetime1">
              <a:rPr lang="en-US" smtClean="0"/>
              <a:t>12/14/2021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2F0D6-70A5-4E09-AD9A-68CBC79E2AAD}" type="datetime1">
              <a:rPr lang="en-US" smtClean="0"/>
              <a:t>12/14/2021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B36DC-F9E4-429C-8A42-683C3962657D}" type="datetime1">
              <a:rPr lang="en-US" smtClean="0"/>
              <a:t>12/14/2021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EEB83-1483-4D78-A879-4C16824B7D66}" type="datetime1">
              <a:rPr lang="en-US" smtClean="0"/>
              <a:t>12/14/2021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A5FBA-608A-469C-A753-F7971A1A6F78}" type="datetime1">
              <a:rPr lang="en-US" smtClean="0"/>
              <a:t>12/14/2021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455C2-DD1C-4F8B-BE33-28C3F0FB831F}" type="datetime1">
              <a:rPr lang="en-US" smtClean="0"/>
              <a:t>12/14/2021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26EC4-19E0-4260-88AD-7A2E96669100}" type="datetime1">
              <a:rPr lang="en-US" smtClean="0"/>
              <a:t>12/14/2021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EF3849E-3EA8-4F08-ADB1-AA5344D4753B}" type="datetime1">
              <a:rPr lang="en-US" smtClean="0"/>
              <a:t>12/14/2021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sz="6000" dirty="0"/>
              <a:t>Bewerbung der FES um das Siegel „MINT-freundliche Schule“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Gesamtkonferenz, 15. Dezember 2021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714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22376" y="457200"/>
            <a:ext cx="9258237" cy="6016752"/>
          </a:xfrm>
        </p:spPr>
        <p:txBody>
          <a:bodyPr anchor="t"/>
          <a:lstStyle/>
          <a:p>
            <a:pPr>
              <a:lnSpc>
                <a:spcPct val="114000"/>
              </a:lnSpc>
            </a:pPr>
            <a:r>
              <a:rPr lang="de-DE" sz="3600" b="1" dirty="0"/>
              <a:t>Das Siegel „MINT-freundliche Schule“</a:t>
            </a:r>
            <a:br>
              <a:rPr lang="de-DE" sz="3600" b="1" dirty="0"/>
            </a:br>
            <a:br>
              <a:rPr lang="de-DE" sz="3600" b="1" dirty="0"/>
            </a:br>
            <a:br>
              <a:rPr lang="de-DE" sz="3200" dirty="0"/>
            </a:br>
            <a:r>
              <a:rPr lang="de-DE" sz="3200" dirty="0"/>
              <a:t>- 	Siegel wird verliehen durch den Verein 	„MINT 	Zukunft e.V.“ – MINT-Zukunft schaffen</a:t>
            </a:r>
            <a:br>
              <a:rPr lang="de-DE" sz="3200" dirty="0"/>
            </a:br>
            <a:r>
              <a:rPr lang="de-DE" sz="3200" dirty="0"/>
              <a:t>- 	Auszeichnung erfolgt jährlich</a:t>
            </a:r>
            <a:br>
              <a:rPr lang="de-DE" sz="3200" dirty="0"/>
            </a:br>
            <a:r>
              <a:rPr lang="de-DE" sz="3200" dirty="0"/>
              <a:t>- 	Bewerbungsfrist: 31.05. eines Jahres</a:t>
            </a:r>
            <a:br>
              <a:rPr lang="de-DE" sz="3200" dirty="0"/>
            </a:br>
            <a:r>
              <a:rPr lang="de-DE" sz="3200" dirty="0"/>
              <a:t>- 	Für Bewerbung sind 14 Kriterien 	nachzuweisen</a:t>
            </a:r>
            <a:endParaRPr lang="de-DE" sz="3600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052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22376" y="457200"/>
            <a:ext cx="9258237" cy="6016752"/>
          </a:xfrm>
        </p:spPr>
        <p:txBody>
          <a:bodyPr anchor="t"/>
          <a:lstStyle/>
          <a:p>
            <a:pPr>
              <a:lnSpc>
                <a:spcPct val="114000"/>
              </a:lnSpc>
            </a:pPr>
            <a:r>
              <a:rPr lang="de-DE" sz="3600" b="1" dirty="0"/>
              <a:t>Beteiligte Kolleginnen und Kollegen</a:t>
            </a:r>
            <a:br>
              <a:rPr lang="de-DE" sz="3600" b="1" dirty="0"/>
            </a:br>
            <a:br>
              <a:rPr lang="de-DE" sz="3200" dirty="0"/>
            </a:br>
            <a:r>
              <a:rPr lang="de-DE" sz="3200" dirty="0"/>
              <a:t>- Anne-Wiete Brandt</a:t>
            </a:r>
            <a:br>
              <a:rPr lang="de-DE" sz="3200" dirty="0"/>
            </a:br>
            <a:r>
              <a:rPr lang="de-DE" sz="3200" dirty="0"/>
              <a:t>- Julian Benz</a:t>
            </a:r>
            <a:br>
              <a:rPr lang="de-DE" sz="3200" dirty="0"/>
            </a:br>
            <a:r>
              <a:rPr lang="de-DE" sz="3200" dirty="0"/>
              <a:t>- Arne Bodewing (i. V. Christopher Gros)</a:t>
            </a:r>
            <a:br>
              <a:rPr lang="de-DE" sz="3200" dirty="0"/>
            </a:br>
            <a:r>
              <a:rPr lang="de-DE" sz="3200" dirty="0"/>
              <a:t>- Thomas Emden-Weinert</a:t>
            </a:r>
            <a:br>
              <a:rPr lang="de-DE" sz="3200" dirty="0"/>
            </a:br>
            <a:r>
              <a:rPr lang="de-DE" sz="3200" dirty="0"/>
              <a:t>- Ralf Fischer</a:t>
            </a:r>
            <a:br>
              <a:rPr lang="de-DE" sz="3200" dirty="0"/>
            </a:br>
            <a:r>
              <a:rPr lang="de-DE" sz="3200" dirty="0"/>
              <a:t>- Petra Goodridge</a:t>
            </a:r>
            <a:br>
              <a:rPr lang="de-DE" sz="3200" dirty="0"/>
            </a:br>
            <a:r>
              <a:rPr lang="de-DE" sz="3200" dirty="0"/>
              <a:t>- Andrea Lindner-Mathias</a:t>
            </a:r>
            <a:br>
              <a:rPr lang="de-DE" sz="3200" dirty="0"/>
            </a:br>
            <a:r>
              <a:rPr lang="de-DE" sz="3200" dirty="0"/>
              <a:t>- Cesar </a:t>
            </a:r>
            <a:r>
              <a:rPr lang="de-DE" sz="3200" dirty="0" err="1"/>
              <a:t>Rosón</a:t>
            </a:r>
            <a:endParaRPr lang="de-DE" sz="3200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199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22375" y="1693432"/>
            <a:ext cx="9258237" cy="4535424"/>
          </a:xfrm>
        </p:spPr>
        <p:txBody>
          <a:bodyPr anchor="t"/>
          <a:lstStyle/>
          <a:p>
            <a:pPr>
              <a:lnSpc>
                <a:spcPct val="114000"/>
              </a:lnSpc>
            </a:pPr>
            <a:br>
              <a:rPr lang="de-DE" sz="3200" u="sng" dirty="0"/>
            </a:br>
            <a:r>
              <a:rPr lang="de-DE" sz="3200" u="sng" dirty="0"/>
              <a:t>Die FES ist sehr aktiv im MINT-Bereich:</a:t>
            </a:r>
            <a:br>
              <a:rPr lang="de-DE" sz="3200" dirty="0"/>
            </a:br>
            <a:r>
              <a:rPr lang="de-DE" sz="3200" dirty="0"/>
              <a:t>Wir…</a:t>
            </a:r>
            <a:br>
              <a:rPr lang="de-DE" sz="3200" dirty="0"/>
            </a:br>
            <a:r>
              <a:rPr lang="de-DE" sz="3200" dirty="0"/>
              <a:t>… bieten Zusatzangebote im MINT-Bereich</a:t>
            </a:r>
            <a:br>
              <a:rPr lang="de-DE" sz="3200" dirty="0"/>
            </a:br>
            <a:r>
              <a:rPr lang="de-DE" sz="3200" dirty="0"/>
              <a:t>… nehmen jedes Jahr an mindestens einem 	MINT-Wettbewerb teil</a:t>
            </a:r>
            <a:br>
              <a:rPr lang="de-DE" sz="3200" dirty="0"/>
            </a:br>
            <a:r>
              <a:rPr lang="de-DE" sz="3200" dirty="0"/>
              <a:t>… bieten eine auf MINT bezogene Berufs- 	und 	Studienorientierung an</a:t>
            </a:r>
          </a:p>
        </p:txBody>
      </p:sp>
      <p:sp>
        <p:nvSpPr>
          <p:cNvPr id="3" name="Titel 1"/>
          <p:cNvSpPr txBox="1">
            <a:spLocks/>
          </p:cNvSpPr>
          <p:nvPr/>
        </p:nvSpPr>
        <p:spPr>
          <a:xfrm>
            <a:off x="722376" y="463296"/>
            <a:ext cx="9258237" cy="7894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3600" b="1" dirty="0"/>
              <a:t>Motivation für die Bewerbung zur „MINT-freundlichen Schule“</a:t>
            </a:r>
            <a:br>
              <a:rPr lang="de-DE" sz="3600" b="1" dirty="0"/>
            </a:br>
            <a:endParaRPr lang="de-DE" sz="3600" b="1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864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22376" y="1646297"/>
            <a:ext cx="9630164" cy="4535424"/>
          </a:xfrm>
        </p:spPr>
        <p:txBody>
          <a:bodyPr anchor="t"/>
          <a:lstStyle/>
          <a:p>
            <a:pPr>
              <a:lnSpc>
                <a:spcPct val="114000"/>
              </a:lnSpc>
            </a:pPr>
            <a:br>
              <a:rPr lang="de-DE" sz="3200" dirty="0"/>
            </a:br>
            <a:r>
              <a:rPr lang="de-DE" sz="3200" dirty="0"/>
              <a:t>Wir…</a:t>
            </a:r>
            <a:br>
              <a:rPr lang="de-DE" sz="3200" dirty="0"/>
            </a:br>
            <a:r>
              <a:rPr lang="de-DE" sz="3200" dirty="0"/>
              <a:t>… beziehen außerschulische Partner in die 	MINT-Unterrichtsgestaltung mit ein</a:t>
            </a:r>
            <a:br>
              <a:rPr lang="de-DE" sz="3200" dirty="0"/>
            </a:br>
            <a:r>
              <a:rPr lang="de-DE" sz="3200" dirty="0"/>
              <a:t>… ermöglichen TN an MINT-bezogenen 	Fortbildungen</a:t>
            </a:r>
            <a:br>
              <a:rPr lang="de-DE" sz="3200" dirty="0"/>
            </a:br>
            <a:r>
              <a:rPr lang="de-DE" sz="3200" dirty="0"/>
              <a:t>… pflegen den Kontakt zu einem 	Wirtschaftspartner mit MINT-Schwerpunkt</a:t>
            </a:r>
            <a:br>
              <a:rPr lang="de-DE" sz="3200" dirty="0"/>
            </a:br>
            <a:endParaRPr lang="de-DE" sz="3200" dirty="0"/>
          </a:p>
        </p:txBody>
      </p:sp>
      <p:sp>
        <p:nvSpPr>
          <p:cNvPr id="3" name="Titel 1"/>
          <p:cNvSpPr txBox="1">
            <a:spLocks/>
          </p:cNvSpPr>
          <p:nvPr/>
        </p:nvSpPr>
        <p:spPr>
          <a:xfrm>
            <a:off x="722376" y="463296"/>
            <a:ext cx="9258237" cy="7894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3600" b="1" dirty="0"/>
              <a:t>Motivation für die Bewerbung zur „MINT-freundlichen Schule“</a:t>
            </a:r>
            <a:br>
              <a:rPr lang="de-DE" sz="3600" b="1" dirty="0"/>
            </a:br>
            <a:endParaRPr lang="de-DE" sz="3600" b="1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41203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22375" y="1684004"/>
            <a:ext cx="10346049" cy="4535424"/>
          </a:xfrm>
        </p:spPr>
        <p:txBody>
          <a:bodyPr anchor="t"/>
          <a:lstStyle/>
          <a:p>
            <a:pPr>
              <a:lnSpc>
                <a:spcPct val="114000"/>
              </a:lnSpc>
            </a:pPr>
            <a:br>
              <a:rPr lang="de-DE" sz="3200" dirty="0"/>
            </a:br>
            <a:r>
              <a:rPr lang="de-DE" sz="3200" dirty="0"/>
              <a:t>Wir…</a:t>
            </a:r>
            <a:br>
              <a:rPr lang="de-DE" sz="3200" dirty="0"/>
            </a:br>
            <a:r>
              <a:rPr lang="de-DE" sz="3200" dirty="0"/>
              <a:t>... gestalten attraktiven	MINT-Unterricht</a:t>
            </a:r>
            <a:br>
              <a:rPr lang="de-DE" sz="3200" dirty="0"/>
            </a:br>
            <a:r>
              <a:rPr lang="de-DE" sz="3200" dirty="0"/>
              <a:t>… kooperieren mit anderen Schulen in der Region</a:t>
            </a:r>
            <a:br>
              <a:rPr lang="de-DE" sz="3200" dirty="0"/>
            </a:br>
            <a:r>
              <a:rPr lang="de-DE" sz="3200" dirty="0"/>
              <a:t>… können eine starke Anwahl an Neigungskursen 	und Leistungskursen in der GOS im MINT-Bereich 	vorweisen</a:t>
            </a:r>
          </a:p>
        </p:txBody>
      </p:sp>
      <p:sp>
        <p:nvSpPr>
          <p:cNvPr id="3" name="Titel 1"/>
          <p:cNvSpPr txBox="1">
            <a:spLocks/>
          </p:cNvSpPr>
          <p:nvPr/>
        </p:nvSpPr>
        <p:spPr>
          <a:xfrm>
            <a:off x="722376" y="463296"/>
            <a:ext cx="9258237" cy="7894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3600" b="1" dirty="0"/>
              <a:t>Motivation für die Bewerbung zur „MINT-freundlichen Schule“</a:t>
            </a:r>
            <a:br>
              <a:rPr lang="de-DE" sz="3600" b="1" dirty="0"/>
            </a:br>
            <a:endParaRPr lang="de-DE" sz="3600" b="1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6208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22376" y="457200"/>
            <a:ext cx="9258237" cy="6016752"/>
          </a:xfrm>
        </p:spPr>
        <p:txBody>
          <a:bodyPr anchor="t"/>
          <a:lstStyle/>
          <a:p>
            <a:r>
              <a:rPr lang="de-DE" sz="3600" b="1" dirty="0"/>
              <a:t>Motivation für die Bewerbung zur „MINT-freundlichen Schule“</a:t>
            </a:r>
            <a:br>
              <a:rPr lang="de-DE" sz="3600" b="1" dirty="0"/>
            </a:br>
            <a:br>
              <a:rPr lang="de-DE" sz="1600" b="1" dirty="0"/>
            </a:br>
            <a:br>
              <a:rPr lang="de-DE" sz="3600" b="1" dirty="0"/>
            </a:br>
            <a:r>
              <a:rPr lang="de-DE" sz="3200" u="sng" dirty="0"/>
              <a:t>Warum wollen wir diese Auszeichnung?</a:t>
            </a:r>
            <a:br>
              <a:rPr lang="de-DE" sz="3200" dirty="0"/>
            </a:br>
            <a:br>
              <a:rPr lang="de-DE" sz="3200" dirty="0"/>
            </a:br>
            <a:r>
              <a:rPr lang="de-DE" sz="3200" dirty="0"/>
              <a:t>	- 	MINT-Fächer stärken</a:t>
            </a:r>
            <a:br>
              <a:rPr lang="de-DE" sz="3200" dirty="0"/>
            </a:br>
            <a:r>
              <a:rPr lang="de-DE" sz="3200" dirty="0"/>
              <a:t>	- 	Attraktivität für an MINT-interessierte </a:t>
            </a:r>
            <a:r>
              <a:rPr lang="de-DE" sz="3200" dirty="0" err="1"/>
              <a:t>SuS</a:t>
            </a:r>
            <a:r>
              <a:rPr lang="de-DE" sz="3200" dirty="0"/>
              <a:t> 		erhöhen</a:t>
            </a:r>
            <a:br>
              <a:rPr lang="de-DE" sz="3200" dirty="0"/>
            </a:br>
            <a:r>
              <a:rPr lang="de-DE" sz="3200" dirty="0"/>
              <a:t>	- 	MINT-Profil der FES schärfen</a:t>
            </a:r>
            <a:br>
              <a:rPr lang="de-DE" sz="3600" b="1" dirty="0"/>
            </a:br>
            <a:br>
              <a:rPr lang="de-DE" sz="3600" b="1" dirty="0"/>
            </a:br>
            <a:br>
              <a:rPr lang="de-DE" sz="3600" dirty="0"/>
            </a:br>
            <a:endParaRPr lang="de-DE" sz="3600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322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22375" y="477934"/>
            <a:ext cx="9258237" cy="1270717"/>
          </a:xfrm>
        </p:spPr>
        <p:txBody>
          <a:bodyPr anchor="t"/>
          <a:lstStyle/>
          <a:p>
            <a:r>
              <a:rPr lang="de-DE" sz="3600" b="1" dirty="0"/>
              <a:t>Motivation für die Bewerbung zur „MINT-freundlichen Schule“</a:t>
            </a:r>
            <a:br>
              <a:rPr lang="de-DE" sz="3600" b="1" dirty="0"/>
            </a:br>
            <a:br>
              <a:rPr lang="de-DE" sz="3600" dirty="0"/>
            </a:br>
            <a:endParaRPr lang="de-DE" sz="3600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8</a:t>
            </a:fld>
            <a:endParaRPr lang="en-US" dirty="0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D2B765DA-EDF2-44F5-8928-E6580CC7DC7F}"/>
              </a:ext>
            </a:extLst>
          </p:cNvPr>
          <p:cNvSpPr txBox="1">
            <a:spLocks/>
          </p:cNvSpPr>
          <p:nvPr/>
        </p:nvSpPr>
        <p:spPr>
          <a:xfrm>
            <a:off x="722375" y="2761130"/>
            <a:ext cx="9258237" cy="307994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de-DE" sz="3600" dirty="0"/>
              <a:t>Die langjährige Arbeit der Fachschaften des FB III soll mit der Erlangung des Siegels „MINT-freundliche Schule“ ausgezeichnet werden und Anerkennung finden.</a:t>
            </a:r>
            <a:br>
              <a:rPr lang="de-DE" sz="3600" dirty="0"/>
            </a:br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36180583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349</Words>
  <Application>Microsoft Office PowerPoint</Application>
  <PresentationFormat>Breitbild</PresentationFormat>
  <Paragraphs>21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3" baseType="lpstr">
      <vt:lpstr>Arial</vt:lpstr>
      <vt:lpstr>Calibri</vt:lpstr>
      <vt:lpstr>Century Gothic</vt:lpstr>
      <vt:lpstr>Wingdings 3</vt:lpstr>
      <vt:lpstr>Ion</vt:lpstr>
      <vt:lpstr>Bewerbung der FES um das Siegel „MINT-freundliche Schule“</vt:lpstr>
      <vt:lpstr>Das Siegel „MINT-freundliche Schule“   -  Siegel wird verliehen durch den Verein  „MINT  Zukunft e.V.“ – MINT-Zukunft schaffen -  Auszeichnung erfolgt jährlich -  Bewerbungsfrist: 31.05. eines Jahres -  Für Bewerbung sind 14 Kriterien  nachzuweisen</vt:lpstr>
      <vt:lpstr>Beteiligte Kolleginnen und Kollegen  - Anne-Wiete Brandt - Julian Benz - Arne Bodewing (i. V. Christopher Gros) - Thomas Emden-Weinert - Ralf Fischer - Petra Goodridge - Andrea Lindner-Mathias - Cesar Rosón</vt:lpstr>
      <vt:lpstr> Die FES ist sehr aktiv im MINT-Bereich: Wir… … bieten Zusatzangebote im MINT-Bereich … nehmen jedes Jahr an mindestens einem  MINT-Wettbewerb teil … bieten eine auf MINT bezogene Berufs-  und  Studienorientierung an</vt:lpstr>
      <vt:lpstr> Wir… … beziehen außerschulische Partner in die  MINT-Unterrichtsgestaltung mit ein … ermöglichen TN an MINT-bezogenen  Fortbildungen … pflegen den Kontakt zu einem  Wirtschaftspartner mit MINT-Schwerpunkt </vt:lpstr>
      <vt:lpstr> Wir… ... gestalten attraktiven MINT-Unterricht … kooperieren mit anderen Schulen in der Region … können eine starke Anwahl an Neigungskursen  und Leistungskursen in der GOS im MINT-Bereich  vorweisen</vt:lpstr>
      <vt:lpstr>Motivation für die Bewerbung zur „MINT-freundlichen Schule“   Warum wollen wir diese Auszeichnung?   -  MINT-Fächer stärken  -  Attraktivität für an MINT-interessierte SuS   erhöhen  -  MINT-Profil der FES schärfen   </vt:lpstr>
      <vt:lpstr>Motivation für die Bewerbung zur „MINT-freundlichen Schule“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 MINT</dc:title>
  <dc:creator>Christopher Harth</dc:creator>
  <cp:lastModifiedBy>Christopher Harth</cp:lastModifiedBy>
  <cp:revision>28</cp:revision>
  <cp:lastPrinted>2019-11-04T16:17:02Z</cp:lastPrinted>
  <dcterms:created xsi:type="dcterms:W3CDTF">2019-11-04T14:54:31Z</dcterms:created>
  <dcterms:modified xsi:type="dcterms:W3CDTF">2021-12-14T15:05:51Z</dcterms:modified>
</cp:coreProperties>
</file>